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0" r:id="rId5"/>
    <p:sldId id="262" r:id="rId6"/>
    <p:sldId id="261" r:id="rId7"/>
    <p:sldId id="259" r:id="rId8"/>
    <p:sldId id="258"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3568" y="260648"/>
            <a:ext cx="7772400" cy="1829761"/>
          </a:xfrm>
        </p:spPr>
        <p:txBody>
          <a:bodyPr vert="horz" anchor="b">
            <a:normAutofit/>
            <a:scene3d>
              <a:camera prst="orthographicFront"/>
              <a:lightRig rig="soft" dir="t"/>
            </a:scene3d>
            <a:sp3d prstMaterial="softEdge">
              <a:bevelT w="25400" h="25400"/>
            </a:sp3d>
          </a:bodyPr>
          <a:lstStyle>
            <a:lvl1pPr algn="ctr">
              <a:defRPr sz="4800" b="1">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1B205D7-7853-4C33-A1F9-417DD757ACD0}" type="datetimeFigureOut">
              <a:rPr lang="en-CA" smtClean="0"/>
              <a:t>2015-01-27</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BC43BB-5D67-4EAF-AC37-AB475098D4D5}" type="slidenum">
              <a:rPr lang="en-CA" smtClean="0"/>
              <a:t>‹#›</a:t>
            </a:fld>
            <a:endParaRPr lang="en-CA"/>
          </a:p>
        </p:txBody>
      </p:sp>
      <p:sp>
        <p:nvSpPr>
          <p:cNvPr id="17" name="Subtitle 16"/>
          <p:cNvSpPr>
            <a:spLocks noGrp="1"/>
          </p:cNvSpPr>
          <p:nvPr>
            <p:ph type="subTitle" idx="1"/>
          </p:nvPr>
        </p:nvSpPr>
        <p:spPr>
          <a:xfrm>
            <a:off x="611560" y="5445224"/>
            <a:ext cx="7772400" cy="1199704"/>
          </a:xfrm>
        </p:spPr>
        <p:txBody>
          <a:bodyPr lIns="45720" rIns="45720"/>
          <a:lstStyle>
            <a:lvl1pPr marL="0" marR="64008"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B205D7-7853-4C33-A1F9-417DD757ACD0}" type="datetimeFigureOut">
              <a:rPr lang="en-CA" smtClean="0"/>
              <a:t>2015-01-27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8BC43BB-5D67-4EAF-AC37-AB475098D4D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B205D7-7853-4C33-A1F9-417DD757ACD0}" type="datetimeFigureOut">
              <a:rPr lang="en-CA" smtClean="0"/>
              <a:t>2015-01-27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8BC43BB-5D67-4EAF-AC37-AB475098D4D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B205D7-7853-4C33-A1F9-417DD757ACD0}" type="datetimeFigureOut">
              <a:rPr lang="en-CA" smtClean="0"/>
              <a:t>2015-01-27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8BC43BB-5D67-4EAF-AC37-AB475098D4D5}"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B205D7-7853-4C33-A1F9-417DD757ACD0}" type="datetimeFigureOut">
              <a:rPr lang="en-CA" smtClean="0"/>
              <a:t>2015-01-27</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78BC43BB-5D67-4EAF-AC37-AB475098D4D5}"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B205D7-7853-4C33-A1F9-417DD757ACD0}" type="datetimeFigureOut">
              <a:rPr lang="en-CA" smtClean="0"/>
              <a:t>2015-01-27</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8BC43BB-5D67-4EAF-AC37-AB475098D4D5}"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B205D7-7853-4C33-A1F9-417DD757ACD0}" type="datetimeFigureOut">
              <a:rPr lang="en-CA" smtClean="0"/>
              <a:t>2015-01-27</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78BC43BB-5D67-4EAF-AC37-AB475098D4D5}"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1B205D7-7853-4C33-A1F9-417DD757ACD0}" type="datetimeFigureOut">
              <a:rPr lang="en-CA" smtClean="0"/>
              <a:t>2015-01-27</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78BC43BB-5D67-4EAF-AC37-AB475098D4D5}"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B205D7-7853-4C33-A1F9-417DD757ACD0}" type="datetimeFigureOut">
              <a:rPr lang="en-CA" smtClean="0"/>
              <a:t>2015-01-27</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78BC43BB-5D67-4EAF-AC37-AB475098D4D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1B205D7-7853-4C33-A1F9-417DD757ACD0}" type="datetimeFigureOut">
              <a:rPr lang="en-CA" smtClean="0"/>
              <a:t>2015-01-27</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78BC43BB-5D67-4EAF-AC37-AB475098D4D5}"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1B205D7-7853-4C33-A1F9-417DD757ACD0}" type="datetimeFigureOut">
              <a:rPr lang="en-CA" smtClean="0"/>
              <a:t>2015-01-27</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BC43BB-5D67-4EAF-AC37-AB475098D4D5}"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B205D7-7853-4C33-A1F9-417DD757ACD0}" type="datetimeFigureOut">
              <a:rPr lang="en-CA" smtClean="0"/>
              <a:t>2015-01-27</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BC43BB-5D67-4EAF-AC37-AB475098D4D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channel/UCvynvmsn_NTlS9lc8cH-OFw"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2016224"/>
          </a:xfrm>
        </p:spPr>
        <p:txBody>
          <a:bodyPr>
            <a:normAutofit fontScale="90000"/>
          </a:bodyPr>
          <a:lstStyle/>
          <a:p>
            <a:r>
              <a:rPr lang="en-CA" dirty="0" smtClean="0"/>
              <a:t>Using Quotations and Paraphrasing Journalistic Writing</a:t>
            </a:r>
            <a:endParaRPr lang="en-CA" dirty="0"/>
          </a:p>
        </p:txBody>
      </p:sp>
      <p:sp>
        <p:nvSpPr>
          <p:cNvPr id="3" name="Subtitle 2"/>
          <p:cNvSpPr>
            <a:spLocks noGrp="1"/>
          </p:cNvSpPr>
          <p:nvPr>
            <p:ph type="subTitle" idx="1"/>
          </p:nvPr>
        </p:nvSpPr>
        <p:spPr>
          <a:xfrm>
            <a:off x="611560" y="5658296"/>
            <a:ext cx="7772400" cy="1199704"/>
          </a:xfrm>
        </p:spPr>
        <p:txBody>
          <a:bodyPr/>
          <a:lstStyle/>
          <a:p>
            <a:pPr marL="365125" marR="0" indent="-255588">
              <a:lnSpc>
                <a:spcPct val="80000"/>
              </a:lnSpc>
              <a:buFont typeface="Wingdings 3" pitchFamily="18" charset="2"/>
              <a:buChar char=""/>
              <a:defRPr/>
            </a:pPr>
            <a:r>
              <a:rPr lang="en-CA" sz="1700" dirty="0" smtClean="0"/>
              <a:t>Visit our </a:t>
            </a:r>
            <a:r>
              <a:rPr lang="en-CA" sz="1700" dirty="0" smtClean="0">
                <a:hlinkClick r:id="rId2"/>
              </a:rPr>
              <a:t>YouTube</a:t>
            </a:r>
            <a:r>
              <a:rPr lang="en-CA" sz="1700" dirty="0" smtClean="0"/>
              <a:t> Channel</a:t>
            </a:r>
          </a:p>
          <a:p>
            <a:pPr marL="365125" marR="0" indent="-255588">
              <a:lnSpc>
                <a:spcPct val="80000"/>
              </a:lnSpc>
              <a:buFont typeface="Wingdings 3" pitchFamily="18" charset="2"/>
              <a:buChar char=""/>
              <a:defRPr/>
            </a:pPr>
            <a:r>
              <a:rPr lang="en-CA" sz="1700" dirty="0" smtClean="0"/>
              <a:t>Student and Instructor Resources Website (inset hyperlink here)</a:t>
            </a:r>
          </a:p>
          <a:p>
            <a:endParaRPr lang="en-CA" dirty="0"/>
          </a:p>
        </p:txBody>
      </p:sp>
      <p:pic>
        <p:nvPicPr>
          <p:cNvPr id="4" name="Picture 3"/>
          <p:cNvPicPr/>
          <p:nvPr/>
        </p:nvPicPr>
        <p:blipFill>
          <a:blip r:embed="rId3" cstate="print"/>
          <a:srcRect l="10301" t="6910" r="16306"/>
          <a:stretch>
            <a:fillRect/>
          </a:stretch>
        </p:blipFill>
        <p:spPr bwMode="auto">
          <a:xfrm>
            <a:off x="2483768" y="2492896"/>
            <a:ext cx="4104456" cy="2910081"/>
          </a:xfrm>
          <a:prstGeom prst="roundRect">
            <a:avLst/>
          </a:prstGeom>
          <a:noFill/>
          <a:ln w="9525">
            <a:solidFill>
              <a:schemeClr val="tx1"/>
            </a:solidFill>
            <a:miter lim="800000"/>
            <a:headEnd/>
            <a:tailEnd/>
          </a:ln>
        </p:spPr>
      </p:pic>
      <p:sp>
        <p:nvSpPr>
          <p:cNvPr id="5" name="Rectangle 2"/>
          <p:cNvSpPr>
            <a:spLocks noChangeArrowheads="1"/>
          </p:cNvSpPr>
          <p:nvPr/>
        </p:nvSpPr>
        <p:spPr bwMode="auto">
          <a:xfrm>
            <a:off x="125561" y="6007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pic>
        <p:nvPicPr>
          <p:cNvPr id="204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561" y="6464300"/>
            <a:ext cx="1116013" cy="3937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241574" y="66693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Science Writing Resources for Learning </a:t>
            </a:r>
            <a:endParaRPr kumimoji="0" lang="en-CA"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scwrl.ubc.ca</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783357"/>
            <a:ext cx="8291264" cy="4453955"/>
          </a:xfrm>
        </p:spPr>
        <p:txBody>
          <a:bodyPr>
            <a:normAutofit fontScale="77500" lnSpcReduction="20000"/>
          </a:bodyPr>
          <a:lstStyle/>
          <a:p>
            <a:pPr>
              <a:lnSpc>
                <a:spcPct val="90000"/>
              </a:lnSpc>
            </a:pPr>
            <a:r>
              <a:rPr lang="en-GB" sz="2800" b="1" dirty="0" smtClean="0"/>
              <a:t>A2:</a:t>
            </a:r>
            <a:r>
              <a:rPr lang="en-GB" sz="2800" dirty="0" smtClean="0"/>
              <a:t> Which quote(s) you would use?</a:t>
            </a:r>
          </a:p>
          <a:p>
            <a:pPr>
              <a:lnSpc>
                <a:spcPct val="90000"/>
              </a:lnSpc>
              <a:buNone/>
            </a:pPr>
            <a:endParaRPr lang="en-GB" sz="2800" dirty="0" smtClean="0"/>
          </a:p>
          <a:p>
            <a:pPr>
              <a:lnSpc>
                <a:spcPct val="90000"/>
              </a:lnSpc>
            </a:pPr>
            <a:r>
              <a:rPr lang="en-GB" sz="2800" i="1" dirty="0" smtClean="0"/>
              <a:t>Xiao believes trees in all afforested </a:t>
            </a:r>
            <a:r>
              <a:rPr lang="en-GB" sz="2800" i="1" dirty="0" err="1" smtClean="0"/>
              <a:t>peatland</a:t>
            </a:r>
            <a:r>
              <a:rPr lang="en-GB" sz="2800" i="1" dirty="0" smtClean="0"/>
              <a:t> sites will be cut down despite the risk of affecting nearby aquatic ecosystems because the timber is a major asset. He said: </a:t>
            </a:r>
            <a:r>
              <a:rPr lang="en-GB" altLang="en-US" sz="2800" i="1" dirty="0" smtClean="0"/>
              <a:t>“</a:t>
            </a:r>
            <a:r>
              <a:rPr lang="en-GB" sz="2800" i="1" dirty="0" smtClean="0"/>
              <a:t>I think governments will have been banking on collecting the money invested in this timber so I suspect the trees will be felled as planned in all of these areas</a:t>
            </a:r>
            <a:r>
              <a:rPr lang="en-GB" sz="2800" dirty="0" smtClean="0"/>
              <a:t>.</a:t>
            </a:r>
            <a:r>
              <a:rPr lang="en-GB" altLang="en-US" sz="2800" i="1" dirty="0" smtClean="0"/>
              <a:t>”</a:t>
            </a:r>
            <a:endParaRPr lang="en-US" altLang="ja-JP" sz="2800" dirty="0" smtClean="0"/>
          </a:p>
          <a:p>
            <a:pPr>
              <a:lnSpc>
                <a:spcPct val="90000"/>
              </a:lnSpc>
            </a:pPr>
            <a:endParaRPr lang="en-GB" sz="2800" dirty="0" smtClean="0"/>
          </a:p>
          <a:p>
            <a:pPr>
              <a:lnSpc>
                <a:spcPct val="90000"/>
              </a:lnSpc>
            </a:pPr>
            <a:r>
              <a:rPr lang="en-GB" sz="2800" b="1" dirty="0" smtClean="0"/>
              <a:t>B2:</a:t>
            </a:r>
            <a:r>
              <a:rPr lang="en-GB" sz="2800" dirty="0" smtClean="0"/>
              <a:t> How you would paraphrase this information?</a:t>
            </a:r>
          </a:p>
          <a:p>
            <a:pPr>
              <a:lnSpc>
                <a:spcPct val="90000"/>
              </a:lnSpc>
              <a:buNone/>
            </a:pPr>
            <a:endParaRPr lang="en-GB" sz="2800" dirty="0" smtClean="0"/>
          </a:p>
          <a:p>
            <a:r>
              <a:rPr lang="en-GB" sz="2800" i="1" dirty="0" smtClean="0"/>
              <a:t>Xiao said his team are the first to have conducted such research, and suspects they might be the first to even consider seeding grasses to help take up nutrients in forested </a:t>
            </a:r>
            <a:r>
              <a:rPr lang="en-GB" sz="2800" i="1" dirty="0" err="1" smtClean="0"/>
              <a:t>peatlands</a:t>
            </a:r>
            <a:r>
              <a:rPr lang="en-GB" sz="2800" i="1" dirty="0" smtClean="0"/>
              <a:t>.</a:t>
            </a:r>
            <a:endParaRPr lang="en-US" sz="2800" dirty="0" smtClean="0"/>
          </a:p>
          <a:p>
            <a:endParaRPr lang="en-CA" dirty="0"/>
          </a:p>
        </p:txBody>
      </p:sp>
      <p:sp>
        <p:nvSpPr>
          <p:cNvPr id="3" name="Title 2"/>
          <p:cNvSpPr>
            <a:spLocks noGrp="1"/>
          </p:cNvSpPr>
          <p:nvPr>
            <p:ph type="title"/>
          </p:nvPr>
        </p:nvSpPr>
        <p:spPr/>
        <p:txBody>
          <a:bodyPr>
            <a:normAutofit fontScale="90000"/>
          </a:bodyPr>
          <a:lstStyle/>
          <a:p>
            <a:r>
              <a:rPr lang="en-US" sz="4400" u="sng" dirty="0" smtClean="0"/>
              <a:t>Activity 4 (Suggested Solution)</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55365"/>
            <a:ext cx="8075240" cy="4525963"/>
          </a:xfrm>
        </p:spPr>
        <p:txBody>
          <a:bodyPr>
            <a:normAutofit lnSpcReduction="10000"/>
          </a:bodyPr>
          <a:lstStyle/>
          <a:p>
            <a:pPr algn="just">
              <a:lnSpc>
                <a:spcPct val="90000"/>
              </a:lnSpc>
            </a:pPr>
            <a:r>
              <a:rPr lang="en-GB" sz="2200" dirty="0" smtClean="0"/>
              <a:t>Read the complete transcript of the interview between Thomas Deane and </a:t>
            </a:r>
            <a:r>
              <a:rPr lang="en-GB" sz="2200" dirty="0" err="1" smtClean="0"/>
              <a:t>Liwen</a:t>
            </a:r>
            <a:r>
              <a:rPr lang="en-GB" sz="2200" dirty="0" smtClean="0"/>
              <a:t> Xiao</a:t>
            </a:r>
          </a:p>
          <a:p>
            <a:pPr algn="just">
              <a:lnSpc>
                <a:spcPct val="90000"/>
              </a:lnSpc>
            </a:pPr>
            <a:endParaRPr lang="en-GB" sz="2200" dirty="0" smtClean="0"/>
          </a:p>
          <a:p>
            <a:pPr>
              <a:lnSpc>
                <a:spcPct val="90000"/>
              </a:lnSpc>
            </a:pPr>
            <a:r>
              <a:rPr lang="en-GB" sz="2200" dirty="0" smtClean="0"/>
              <a:t>Try to decide which parts of the interview are especially newsworthy (and worth </a:t>
            </a:r>
            <a:br>
              <a:rPr lang="en-GB" sz="2200" dirty="0" smtClean="0"/>
            </a:br>
            <a:r>
              <a:rPr lang="en-GB" sz="2200" dirty="0" smtClean="0"/>
              <a:t>incorporating into your article)</a:t>
            </a:r>
          </a:p>
          <a:p>
            <a:pPr algn="just">
              <a:lnSpc>
                <a:spcPct val="90000"/>
              </a:lnSpc>
            </a:pPr>
            <a:endParaRPr lang="en-GB" sz="2200" dirty="0" smtClean="0"/>
          </a:p>
          <a:p>
            <a:pPr>
              <a:lnSpc>
                <a:spcPct val="90000"/>
              </a:lnSpc>
            </a:pPr>
            <a:r>
              <a:rPr lang="en-GB" sz="2200" dirty="0" smtClean="0"/>
              <a:t>Remember to look for the </a:t>
            </a:r>
            <a:r>
              <a:rPr lang="en-GB" sz="2200" b="1" dirty="0" smtClean="0"/>
              <a:t>5 Ws </a:t>
            </a:r>
            <a:br>
              <a:rPr lang="en-GB" sz="2200" b="1" dirty="0" smtClean="0"/>
            </a:br>
            <a:r>
              <a:rPr lang="en-GB" sz="2200" b="1" dirty="0" smtClean="0"/>
              <a:t>(Who, What, Where, When, Why)</a:t>
            </a:r>
            <a:endParaRPr lang="en-GB" sz="2200" dirty="0" smtClean="0"/>
          </a:p>
          <a:p>
            <a:pPr algn="just">
              <a:lnSpc>
                <a:spcPct val="90000"/>
              </a:lnSpc>
            </a:pPr>
            <a:endParaRPr lang="en-GB" sz="2200" dirty="0" smtClean="0"/>
          </a:p>
          <a:p>
            <a:pPr>
              <a:lnSpc>
                <a:spcPct val="90000"/>
              </a:lnSpc>
            </a:pPr>
            <a:r>
              <a:rPr lang="en-GB" sz="2200" dirty="0" smtClean="0"/>
              <a:t>Annotate your transcript with notes </a:t>
            </a:r>
            <a:br>
              <a:rPr lang="en-GB" sz="2200" dirty="0" smtClean="0"/>
            </a:br>
            <a:r>
              <a:rPr lang="en-GB" sz="2200" dirty="0" smtClean="0"/>
              <a:t>every time information that fits into one of these categories appears (you might find more than one piece of information for each one)</a:t>
            </a:r>
            <a:endParaRPr lang="en-GB" sz="2200" b="1" dirty="0" smtClean="0"/>
          </a:p>
          <a:p>
            <a:endParaRPr lang="en-CA" b="1" dirty="0"/>
          </a:p>
        </p:txBody>
      </p:sp>
      <p:sp>
        <p:nvSpPr>
          <p:cNvPr id="3" name="Title 2"/>
          <p:cNvSpPr>
            <a:spLocks noGrp="1"/>
          </p:cNvSpPr>
          <p:nvPr>
            <p:ph type="title"/>
          </p:nvPr>
        </p:nvSpPr>
        <p:spPr/>
        <p:txBody>
          <a:bodyPr>
            <a:normAutofit fontScale="90000"/>
          </a:bodyPr>
          <a:lstStyle/>
          <a:p>
            <a:r>
              <a:rPr lang="en-US" sz="4400" u="sng" dirty="0" smtClean="0"/>
              <a:t>Activity 1 </a:t>
            </a:r>
            <a:br>
              <a:rPr lang="en-US" sz="4400" u="sng" dirty="0" smtClean="0"/>
            </a:br>
            <a:r>
              <a:rPr lang="en-US" sz="4400" u="sng" dirty="0" smtClean="0"/>
              <a:t>(work alone, </a:t>
            </a:r>
            <a:r>
              <a:rPr lang="en-US" sz="4400" u="sng" dirty="0" smtClean="0">
                <a:solidFill>
                  <a:srgbClr val="FF0000"/>
                </a:solidFill>
              </a:rPr>
              <a:t>10 minutes</a:t>
            </a:r>
            <a:r>
              <a:rPr lang="en-US" sz="4400" u="sng" dirty="0" smtClean="0"/>
              <a:t>)</a:t>
            </a:r>
            <a:endParaRPr lang="en-CA" dirty="0"/>
          </a:p>
        </p:txBody>
      </p:sp>
      <p:pic>
        <p:nvPicPr>
          <p:cNvPr id="1026" name="Picture 2"/>
          <p:cNvPicPr>
            <a:picLocks noChangeAspect="1" noChangeArrowheads="1"/>
          </p:cNvPicPr>
          <p:nvPr/>
        </p:nvPicPr>
        <p:blipFill>
          <a:blip r:embed="rId2" cstate="print"/>
          <a:srcRect/>
          <a:stretch>
            <a:fillRect/>
          </a:stretch>
        </p:blipFill>
        <p:spPr bwMode="auto">
          <a:xfrm>
            <a:off x="5796136" y="3068960"/>
            <a:ext cx="2520280" cy="1906202"/>
          </a:xfrm>
          <a:prstGeom prst="roundRect">
            <a:avLst/>
          </a:prstGeom>
          <a:noFill/>
          <a:ln w="9525">
            <a:solidFill>
              <a:schemeClr val="tx1"/>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525963"/>
          </a:xfrm>
        </p:spPr>
        <p:txBody>
          <a:bodyPr>
            <a:normAutofit fontScale="85000" lnSpcReduction="20000"/>
          </a:bodyPr>
          <a:lstStyle/>
          <a:p>
            <a:pPr>
              <a:buNone/>
            </a:pPr>
            <a:r>
              <a:rPr lang="en-GB" dirty="0" smtClean="0"/>
              <a:t>	Although you might have found more </a:t>
            </a:r>
            <a:br>
              <a:rPr lang="en-GB" dirty="0" smtClean="0"/>
            </a:br>
            <a:r>
              <a:rPr lang="en-GB" dirty="0" smtClean="0"/>
              <a:t>than one piece of information that fell </a:t>
            </a:r>
            <a:br>
              <a:rPr lang="en-GB" dirty="0" smtClean="0"/>
            </a:br>
            <a:r>
              <a:rPr lang="en-GB" dirty="0" smtClean="0"/>
              <a:t>into one of the </a:t>
            </a:r>
            <a:r>
              <a:rPr lang="en-GB" b="1" dirty="0" smtClean="0"/>
              <a:t>5 W </a:t>
            </a:r>
            <a:r>
              <a:rPr lang="en-GB" dirty="0" smtClean="0"/>
              <a:t>categories, these are the really important elements that you will need to work into your article:</a:t>
            </a:r>
          </a:p>
          <a:p>
            <a:pPr algn="just">
              <a:buFontTx/>
              <a:buChar char="•"/>
            </a:pPr>
            <a:endParaRPr lang="en-GB" dirty="0" smtClean="0"/>
          </a:p>
          <a:p>
            <a:pPr>
              <a:buNone/>
            </a:pPr>
            <a:r>
              <a:rPr lang="en-GB" b="1" dirty="0" smtClean="0"/>
              <a:t>1:	Who </a:t>
            </a:r>
            <a:r>
              <a:rPr lang="en-GB" dirty="0" smtClean="0"/>
              <a:t>= </a:t>
            </a:r>
            <a:r>
              <a:rPr lang="en-GB" dirty="0" err="1" smtClean="0"/>
              <a:t>Liwen</a:t>
            </a:r>
            <a:r>
              <a:rPr lang="en-GB" dirty="0" smtClean="0"/>
              <a:t> Xiao and his research team of 	</a:t>
            </a:r>
            <a:r>
              <a:rPr lang="en-GB" dirty="0" err="1" smtClean="0"/>
              <a:t>postdocs</a:t>
            </a:r>
            <a:r>
              <a:rPr lang="en-GB" dirty="0" smtClean="0"/>
              <a:t>, PhD and Masters students</a:t>
            </a:r>
            <a:endParaRPr lang="en-US" dirty="0" smtClean="0"/>
          </a:p>
          <a:p>
            <a:pPr>
              <a:buNone/>
            </a:pPr>
            <a:r>
              <a:rPr lang="en-GB" b="1" dirty="0" smtClean="0"/>
              <a:t>2:	What </a:t>
            </a:r>
            <a:r>
              <a:rPr lang="en-GB" dirty="0" smtClean="0"/>
              <a:t>= A new way of protecting aquatic species 	(seeding grasses) near forested </a:t>
            </a:r>
            <a:r>
              <a:rPr lang="en-GB" dirty="0" err="1" smtClean="0"/>
              <a:t>peatlands</a:t>
            </a:r>
            <a:endParaRPr lang="en-US" dirty="0" smtClean="0"/>
          </a:p>
          <a:p>
            <a:pPr>
              <a:buNone/>
            </a:pPr>
            <a:r>
              <a:rPr lang="en-GB" b="1" dirty="0" smtClean="0"/>
              <a:t>3:	Where </a:t>
            </a:r>
            <a:r>
              <a:rPr lang="en-GB" dirty="0" smtClean="0"/>
              <a:t>= County Wicklow, Ireland</a:t>
            </a:r>
            <a:endParaRPr lang="en-US" dirty="0" smtClean="0"/>
          </a:p>
          <a:p>
            <a:pPr>
              <a:buNone/>
            </a:pPr>
            <a:r>
              <a:rPr lang="en-GB" b="1" dirty="0" smtClean="0"/>
              <a:t>4:	When </a:t>
            </a:r>
            <a:r>
              <a:rPr lang="en-GB" dirty="0" smtClean="0"/>
              <a:t>= About six months ago</a:t>
            </a:r>
            <a:endParaRPr lang="en-US" dirty="0" smtClean="0"/>
          </a:p>
          <a:p>
            <a:pPr>
              <a:buNone/>
            </a:pPr>
            <a:r>
              <a:rPr lang="en-GB" b="1" dirty="0" smtClean="0"/>
              <a:t>5:	Why </a:t>
            </a:r>
            <a:r>
              <a:rPr lang="en-GB" dirty="0" smtClean="0"/>
              <a:t>= Could help protect commercially important 	salmon and freshwater mussels</a:t>
            </a:r>
            <a:endParaRPr lang="en-US" dirty="0" smtClean="0"/>
          </a:p>
          <a:p>
            <a:endParaRPr lang="en-CA" dirty="0"/>
          </a:p>
        </p:txBody>
      </p:sp>
      <p:sp>
        <p:nvSpPr>
          <p:cNvPr id="3" name="Title 2"/>
          <p:cNvSpPr>
            <a:spLocks noGrp="1"/>
          </p:cNvSpPr>
          <p:nvPr>
            <p:ph type="title"/>
          </p:nvPr>
        </p:nvSpPr>
        <p:spPr>
          <a:xfrm>
            <a:off x="457200" y="413792"/>
            <a:ext cx="8229600" cy="1143000"/>
          </a:xfrm>
        </p:spPr>
        <p:txBody>
          <a:bodyPr>
            <a:normAutofit fontScale="90000"/>
          </a:bodyPr>
          <a:lstStyle/>
          <a:p>
            <a:pPr algn="l"/>
            <a:r>
              <a:rPr lang="en-GB" sz="4400" dirty="0" smtClean="0"/>
              <a:t>		</a:t>
            </a:r>
            <a:r>
              <a:rPr lang="en-GB" sz="4400" u="sng" dirty="0" smtClean="0"/>
              <a:t>Activity 1: </a:t>
            </a:r>
            <a:br>
              <a:rPr lang="en-GB" sz="4400" u="sng" dirty="0" smtClean="0"/>
            </a:br>
            <a:r>
              <a:rPr lang="en-GB" sz="4400" dirty="0" smtClean="0"/>
              <a:t>     </a:t>
            </a:r>
            <a:r>
              <a:rPr lang="en-GB" sz="4400" u="sng" dirty="0" smtClean="0"/>
              <a:t>Suggested solutions</a:t>
            </a:r>
            <a:endParaRPr lang="en-CA" dirty="0"/>
          </a:p>
        </p:txBody>
      </p:sp>
      <p:pic>
        <p:nvPicPr>
          <p:cNvPr id="2050" name="Picture 2"/>
          <p:cNvPicPr>
            <a:picLocks noChangeAspect="1" noChangeArrowheads="1"/>
          </p:cNvPicPr>
          <p:nvPr/>
        </p:nvPicPr>
        <p:blipFill>
          <a:blip r:embed="rId2" cstate="print"/>
          <a:srcRect l="11429" r="3715"/>
          <a:stretch>
            <a:fillRect/>
          </a:stretch>
        </p:blipFill>
        <p:spPr bwMode="auto">
          <a:xfrm>
            <a:off x="6660232" y="188640"/>
            <a:ext cx="1694962" cy="2167310"/>
          </a:xfrm>
          <a:prstGeom prst="roundRect">
            <a:avLst/>
          </a:prstGeom>
          <a:noFill/>
          <a:ln w="9525">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72816"/>
            <a:ext cx="8229600" cy="4824536"/>
          </a:xfrm>
        </p:spPr>
        <p:txBody>
          <a:bodyPr>
            <a:normAutofit fontScale="77500" lnSpcReduction="20000"/>
          </a:bodyPr>
          <a:lstStyle/>
          <a:p>
            <a:pPr marL="609600" indent="-609600">
              <a:lnSpc>
                <a:spcPct val="90000"/>
              </a:lnSpc>
              <a:buFontTx/>
              <a:buAutoNum type="arabicPeriod"/>
            </a:pPr>
            <a:r>
              <a:rPr lang="en-GB" sz="2800" dirty="0" smtClean="0"/>
              <a:t>In pairs/threes, </a:t>
            </a:r>
            <a:r>
              <a:rPr lang="en-GB" sz="2800" b="1" dirty="0" smtClean="0"/>
              <a:t>each</a:t>
            </a:r>
            <a:r>
              <a:rPr lang="en-GB" sz="2800" dirty="0" smtClean="0"/>
              <a:t> write two to three introductory paragraphs to begin your article.</a:t>
            </a:r>
            <a:br>
              <a:rPr lang="en-GB" sz="2800" dirty="0" smtClean="0"/>
            </a:br>
            <a:endParaRPr lang="en-GB" sz="2800" dirty="0" smtClean="0"/>
          </a:p>
          <a:p>
            <a:pPr marL="609600" indent="-609600">
              <a:lnSpc>
                <a:spcPct val="90000"/>
              </a:lnSpc>
              <a:buFontTx/>
              <a:buAutoNum type="arabicPeriod"/>
            </a:pPr>
            <a:r>
              <a:rPr lang="en-GB" sz="2800" dirty="0" smtClean="0"/>
              <a:t>These do not need to be long, </a:t>
            </a:r>
            <a:r>
              <a:rPr lang="en-GB" sz="2800" u="sng" dirty="0" smtClean="0"/>
              <a:t>but try to include as many of the 5 Ws as possible in the first one or two</a:t>
            </a:r>
            <a:r>
              <a:rPr lang="en-GB" sz="2800" dirty="0" smtClean="0"/>
              <a:t>. </a:t>
            </a:r>
            <a:br>
              <a:rPr lang="en-GB" sz="2800" dirty="0" smtClean="0"/>
            </a:br>
            <a:endParaRPr lang="en-GB" sz="2800" dirty="0" smtClean="0"/>
          </a:p>
          <a:p>
            <a:pPr marL="609600" indent="-609600">
              <a:lnSpc>
                <a:spcPct val="90000"/>
              </a:lnSpc>
              <a:buFontTx/>
              <a:buAutoNum type="arabicPeriod"/>
            </a:pPr>
            <a:r>
              <a:rPr lang="en-GB" sz="2800" dirty="0" smtClean="0"/>
              <a:t>In the second and third paragraphs, try to expand on the fact on the fact that this discovery might have ecological and economic implications because it could protect salmon and freshwater mussels (explain why this is interesting/important). </a:t>
            </a:r>
            <a:r>
              <a:rPr lang="en-GB" sz="2800" i="1" dirty="0" smtClean="0"/>
              <a:t>Hint: You will need to paraphrase material to do this effectively.</a:t>
            </a:r>
            <a:br>
              <a:rPr lang="en-GB" sz="2800" i="1" dirty="0" smtClean="0"/>
            </a:br>
            <a:endParaRPr lang="en-GB" sz="2800" i="1" dirty="0" smtClean="0"/>
          </a:p>
          <a:p>
            <a:pPr marL="609600" indent="-609600">
              <a:lnSpc>
                <a:spcPct val="90000"/>
              </a:lnSpc>
              <a:buFontTx/>
              <a:buAutoNum type="arabicPeriod"/>
            </a:pPr>
            <a:r>
              <a:rPr lang="en-GB" sz="2800" dirty="0" smtClean="0"/>
              <a:t>Once complete, swap your two/three article introductions with another pair/three.</a:t>
            </a:r>
            <a:br>
              <a:rPr lang="en-GB" sz="2800" dirty="0" smtClean="0"/>
            </a:br>
            <a:endParaRPr lang="en-GB" sz="2800" dirty="0" smtClean="0"/>
          </a:p>
          <a:p>
            <a:pPr marL="609600" indent="-609600">
              <a:lnSpc>
                <a:spcPct val="90000"/>
              </a:lnSpc>
              <a:buFontTx/>
              <a:buAutoNum type="arabicPeriod"/>
            </a:pPr>
            <a:r>
              <a:rPr lang="en-GB" sz="2800" dirty="0" smtClean="0"/>
              <a:t>As a pair/three, choose the one you like most to   	continue adding to in Activity 3.</a:t>
            </a:r>
            <a:endParaRPr lang="en-CA" dirty="0"/>
          </a:p>
        </p:txBody>
      </p:sp>
      <p:sp>
        <p:nvSpPr>
          <p:cNvPr id="3" name="Title 2"/>
          <p:cNvSpPr>
            <a:spLocks noGrp="1"/>
          </p:cNvSpPr>
          <p:nvPr>
            <p:ph type="title"/>
          </p:nvPr>
        </p:nvSpPr>
        <p:spPr>
          <a:xfrm>
            <a:off x="251520" y="274638"/>
            <a:ext cx="8640960" cy="1143000"/>
          </a:xfrm>
        </p:spPr>
        <p:txBody>
          <a:bodyPr>
            <a:normAutofit fontScale="90000"/>
          </a:bodyPr>
          <a:lstStyle/>
          <a:p>
            <a:r>
              <a:rPr lang="en-US" sz="4400" u="sng" dirty="0" smtClean="0"/>
              <a:t>Activity 2 </a:t>
            </a:r>
            <a:br>
              <a:rPr lang="en-US" sz="4400" u="sng" dirty="0" smtClean="0"/>
            </a:br>
            <a:r>
              <a:rPr lang="en-US" sz="3300" u="sng" dirty="0" smtClean="0"/>
              <a:t>(work alone, and then together, </a:t>
            </a:r>
            <a:r>
              <a:rPr lang="en-US" sz="3300" u="sng" dirty="0" smtClean="0">
                <a:solidFill>
                  <a:srgbClr val="FF0000"/>
                </a:solidFill>
              </a:rPr>
              <a:t>15 minutes</a:t>
            </a:r>
            <a:r>
              <a:rPr lang="en-US" sz="3300" u="sng" dirty="0" smtClean="0"/>
              <a:t>)</a:t>
            </a:r>
            <a:endParaRPr lang="en-CA" sz="3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 y="1196752"/>
            <a:ext cx="8712968" cy="5661248"/>
          </a:xfrm>
        </p:spPr>
        <p:txBody>
          <a:bodyPr>
            <a:normAutofit fontScale="85000" lnSpcReduction="20000"/>
          </a:bodyPr>
          <a:lstStyle/>
          <a:p>
            <a:pPr algn="just">
              <a:buNone/>
            </a:pPr>
            <a:r>
              <a:rPr lang="en-GB" dirty="0" smtClean="0"/>
              <a:t>				This is one potential solution (</a:t>
            </a:r>
            <a:r>
              <a:rPr lang="en-GB" b="1" u="sng" dirty="0" smtClean="0"/>
              <a:t>of many</a:t>
            </a:r>
            <a:r>
              <a:rPr lang="en-GB" dirty="0" smtClean="0"/>
              <a:t>). 			Remember that there are many ways to 			tell an interesting story, but including as 			many of the </a:t>
            </a:r>
            <a:r>
              <a:rPr lang="en-GB" dirty="0" smtClean="0">
                <a:solidFill>
                  <a:srgbClr val="FF0000"/>
                </a:solidFill>
              </a:rPr>
              <a:t>5 Ws</a:t>
            </a:r>
            <a:r>
              <a:rPr lang="en-GB" dirty="0" smtClean="0"/>
              <a:t> in the first two 				paragraphs is a great starting point:</a:t>
            </a:r>
          </a:p>
          <a:p>
            <a:pPr algn="just"/>
            <a:endParaRPr lang="en-GB" sz="2600" dirty="0" smtClean="0"/>
          </a:p>
          <a:p>
            <a:pPr algn="just">
              <a:buNone/>
            </a:pPr>
            <a:r>
              <a:rPr lang="en-GB" sz="2600" i="1" dirty="0" smtClean="0"/>
              <a:t>	</a:t>
            </a:r>
            <a:r>
              <a:rPr lang="en-GB" sz="2400" i="1" dirty="0" smtClean="0"/>
              <a:t>A team of scientists led by </a:t>
            </a:r>
            <a:r>
              <a:rPr lang="en-GB" sz="2400" i="1" dirty="0" err="1" smtClean="0">
                <a:solidFill>
                  <a:srgbClr val="FF0000"/>
                </a:solidFill>
              </a:rPr>
              <a:t>Liwen</a:t>
            </a:r>
            <a:r>
              <a:rPr lang="en-GB" sz="2400" i="1" dirty="0" smtClean="0">
                <a:solidFill>
                  <a:srgbClr val="FF0000"/>
                </a:solidFill>
              </a:rPr>
              <a:t> Xiao </a:t>
            </a:r>
            <a:r>
              <a:rPr lang="en-GB" sz="2400" i="1" dirty="0" smtClean="0"/>
              <a:t>in </a:t>
            </a:r>
            <a:r>
              <a:rPr lang="en-GB" sz="2400" i="1" dirty="0" smtClean="0">
                <a:solidFill>
                  <a:srgbClr val="FF0000"/>
                </a:solidFill>
              </a:rPr>
              <a:t>County Wicklow, Ireland</a:t>
            </a:r>
            <a:r>
              <a:rPr lang="en-GB" sz="2400" i="1" dirty="0" smtClean="0"/>
              <a:t>, has discovered that </a:t>
            </a:r>
            <a:r>
              <a:rPr lang="en-GB" sz="2400" i="1" dirty="0" smtClean="0">
                <a:solidFill>
                  <a:srgbClr val="FF0000"/>
                </a:solidFill>
              </a:rPr>
              <a:t>planting grasses near forested </a:t>
            </a:r>
            <a:r>
              <a:rPr lang="en-GB" sz="2400" i="1" dirty="0" err="1" smtClean="0">
                <a:solidFill>
                  <a:srgbClr val="FF0000"/>
                </a:solidFill>
              </a:rPr>
              <a:t>peatlands</a:t>
            </a:r>
            <a:r>
              <a:rPr lang="en-GB" sz="2400" i="1" dirty="0" smtClean="0">
                <a:solidFill>
                  <a:srgbClr val="FF0000"/>
                </a:solidFill>
              </a:rPr>
              <a:t> can help take up nutrients released when trees are felled, and in turn protect commercially important aquatic species in nearby rivers</a:t>
            </a:r>
            <a:r>
              <a:rPr lang="en-GB" sz="2400" i="1" dirty="0" smtClean="0"/>
              <a:t>.</a:t>
            </a:r>
            <a:endParaRPr lang="en-US" sz="2400" dirty="0" smtClean="0"/>
          </a:p>
          <a:p>
            <a:pPr algn="just">
              <a:buNone/>
            </a:pPr>
            <a:r>
              <a:rPr lang="en-GB" sz="2400" i="1" dirty="0" smtClean="0"/>
              <a:t>	Xiao and his team of 10 </a:t>
            </a:r>
            <a:r>
              <a:rPr lang="en-GB" sz="2400" i="1" dirty="0" err="1" smtClean="0"/>
              <a:t>postdocs</a:t>
            </a:r>
            <a:r>
              <a:rPr lang="en-GB" sz="2400" i="1" dirty="0" smtClean="0"/>
              <a:t>, PhD and Masters students, made the discovery about </a:t>
            </a:r>
            <a:r>
              <a:rPr lang="en-GB" sz="2400" i="1" dirty="0" smtClean="0">
                <a:solidFill>
                  <a:srgbClr val="FF0000"/>
                </a:solidFill>
              </a:rPr>
              <a:t>six months ago </a:t>
            </a:r>
            <a:r>
              <a:rPr lang="en-GB" sz="2400" i="1" dirty="0" smtClean="0"/>
              <a:t>and have just published their research, which has implications for </a:t>
            </a:r>
            <a:r>
              <a:rPr lang="en-GB" sz="2400" i="1" dirty="0" smtClean="0">
                <a:solidFill>
                  <a:srgbClr val="FF0000"/>
                </a:solidFill>
              </a:rPr>
              <a:t>protecting valuable species such as salmon and freshwater mussels</a:t>
            </a:r>
            <a:r>
              <a:rPr lang="en-GB" sz="2400" i="1" dirty="0" smtClean="0"/>
              <a:t>, in a leading science journal. </a:t>
            </a:r>
            <a:endParaRPr lang="en-US" sz="2400" dirty="0" smtClean="0"/>
          </a:p>
          <a:p>
            <a:pPr algn="just">
              <a:buNone/>
            </a:pPr>
            <a:r>
              <a:rPr lang="en-GB" sz="2400" i="1" dirty="0" smtClean="0"/>
              <a:t>	These species have suffered population crashes in rivers after trees from nearby </a:t>
            </a:r>
            <a:r>
              <a:rPr lang="en-GB" sz="2400" i="1" dirty="0" err="1" smtClean="0"/>
              <a:t>peatland</a:t>
            </a:r>
            <a:r>
              <a:rPr lang="en-GB" sz="2400" i="1" dirty="0" smtClean="0"/>
              <a:t> areas have been felled, which typically   	leads to relatively high and potentially toxic concentrations 	         of nutrients entering the rivers. </a:t>
            </a:r>
            <a:endParaRPr lang="en-US" sz="2400" dirty="0" smtClean="0"/>
          </a:p>
          <a:p>
            <a:endParaRPr lang="en-CA" dirty="0"/>
          </a:p>
        </p:txBody>
      </p:sp>
      <p:sp>
        <p:nvSpPr>
          <p:cNvPr id="3" name="Title 2"/>
          <p:cNvSpPr>
            <a:spLocks noGrp="1"/>
          </p:cNvSpPr>
          <p:nvPr>
            <p:ph type="title"/>
          </p:nvPr>
        </p:nvSpPr>
        <p:spPr/>
        <p:txBody>
          <a:bodyPr>
            <a:normAutofit fontScale="90000"/>
          </a:bodyPr>
          <a:lstStyle/>
          <a:p>
            <a:r>
              <a:rPr lang="en-GB" sz="4400" u="sng" dirty="0" smtClean="0"/>
              <a:t>Activity 2: Suggested solution</a:t>
            </a:r>
            <a:br>
              <a:rPr lang="en-GB" sz="4400" u="sng" dirty="0" smtClean="0"/>
            </a:br>
            <a:endParaRPr lang="en-CA" dirty="0"/>
          </a:p>
        </p:txBody>
      </p:sp>
      <p:pic>
        <p:nvPicPr>
          <p:cNvPr id="3074" name="Picture 2"/>
          <p:cNvPicPr>
            <a:picLocks noChangeAspect="1" noChangeArrowheads="1"/>
          </p:cNvPicPr>
          <p:nvPr/>
        </p:nvPicPr>
        <p:blipFill>
          <a:blip r:embed="rId2" cstate="print"/>
          <a:srcRect l="1745" t="2059" r="1745"/>
          <a:stretch>
            <a:fillRect/>
          </a:stretch>
        </p:blipFill>
        <p:spPr bwMode="auto">
          <a:xfrm>
            <a:off x="395536" y="1052736"/>
            <a:ext cx="2304256" cy="1699926"/>
          </a:xfrm>
          <a:prstGeom prst="roundRect">
            <a:avLst/>
          </a:prstGeom>
          <a:noFill/>
          <a:ln w="9525">
            <a:solidFill>
              <a:schemeClr val="tx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625344"/>
            <a:ext cx="8507288" cy="5116024"/>
          </a:xfrm>
        </p:spPr>
        <p:txBody>
          <a:bodyPr>
            <a:normAutofit fontScale="85000" lnSpcReduction="10000"/>
          </a:bodyPr>
          <a:lstStyle/>
          <a:p>
            <a:pPr marL="457200" indent="-457200" algn="just">
              <a:buFont typeface="Arial" charset="0"/>
              <a:buChar char="•"/>
            </a:pPr>
            <a:r>
              <a:rPr lang="en-GB" dirty="0" smtClean="0"/>
              <a:t>Working in your pairs/threes, try to add </a:t>
            </a:r>
            <a:r>
              <a:rPr lang="en-GB" b="1" u="sng" dirty="0" smtClean="0"/>
              <a:t>at least two</a:t>
            </a:r>
            <a:r>
              <a:rPr lang="en-GB" dirty="0" smtClean="0"/>
              <a:t> quotes from </a:t>
            </a:r>
            <a:r>
              <a:rPr lang="en-GB" dirty="0" err="1" smtClean="0"/>
              <a:t>Liwen</a:t>
            </a:r>
            <a:r>
              <a:rPr lang="en-GB" dirty="0" smtClean="0"/>
              <a:t> Xiao underneath the introductory paragraphs you have chosen to work with. </a:t>
            </a:r>
          </a:p>
          <a:p>
            <a:pPr marL="457200" indent="-457200" algn="just">
              <a:buFont typeface="Arial" charset="0"/>
              <a:buAutoNum type="arabicPeriod"/>
            </a:pPr>
            <a:endParaRPr lang="en-GB" dirty="0" smtClean="0"/>
          </a:p>
          <a:p>
            <a:pPr marL="457200" indent="-457200" algn="just">
              <a:buFont typeface="Arial" charset="0"/>
              <a:buNone/>
            </a:pPr>
            <a:r>
              <a:rPr lang="en-GB" b="1" dirty="0" smtClean="0"/>
              <a:t>	</a:t>
            </a:r>
            <a:r>
              <a:rPr lang="en-GB" b="1" u="sng" dirty="0" smtClean="0"/>
              <a:t>Remember, a good quote will</a:t>
            </a:r>
            <a:r>
              <a:rPr lang="en-GB" b="1" dirty="0" smtClean="0"/>
              <a:t>:</a:t>
            </a:r>
          </a:p>
          <a:p>
            <a:pPr marL="457200" indent="-457200" algn="just">
              <a:buFont typeface="Arial" charset="0"/>
              <a:buNone/>
            </a:pPr>
            <a:endParaRPr lang="en-GB" b="1" u="sng" dirty="0" smtClean="0"/>
          </a:p>
          <a:p>
            <a:pPr marL="457200" indent="-457200" algn="just">
              <a:buFont typeface="Arial" charset="0"/>
              <a:buAutoNum type="arabicPeriod"/>
            </a:pPr>
            <a:r>
              <a:rPr lang="en-GB" dirty="0" smtClean="0"/>
              <a:t>Be interesting, concise, and move the story forwards</a:t>
            </a:r>
          </a:p>
          <a:p>
            <a:pPr marL="457200" indent="-457200" algn="just">
              <a:buFont typeface="Arial" charset="0"/>
              <a:buAutoNum type="arabicPeriod"/>
            </a:pPr>
            <a:r>
              <a:rPr lang="en-GB" dirty="0" smtClean="0"/>
              <a:t>Not contain redundant and/or unnecessary information</a:t>
            </a:r>
            <a:endParaRPr lang="en-GB" b="1" u="sng" dirty="0" smtClean="0"/>
          </a:p>
          <a:p>
            <a:pPr marL="457200" indent="-457200" algn="just"/>
            <a:endParaRPr lang="en-GB" dirty="0" smtClean="0"/>
          </a:p>
          <a:p>
            <a:pPr marL="457200" indent="-457200" algn="just">
              <a:buNone/>
            </a:pPr>
            <a:r>
              <a:rPr lang="en-GB" i="1" dirty="0" smtClean="0"/>
              <a:t>				Hint: You can re-order quotes from 				the transcript and incorporate </a:t>
            </a:r>
            <a:r>
              <a:rPr lang="en-GB" i="1" u="sng" dirty="0" smtClean="0"/>
              <a:t>parts </a:t>
            </a:r>
            <a:r>
              <a:rPr lang="en-GB" i="1" dirty="0" smtClean="0"/>
              <a:t>of 			long-winded quotes with paraphrased 			material. But, in all cases, make sure 				you do not misrepresent your source.</a:t>
            </a:r>
            <a:endParaRPr lang="en-GB" dirty="0" smtClean="0"/>
          </a:p>
          <a:p>
            <a:endParaRPr lang="en-CA" dirty="0"/>
          </a:p>
        </p:txBody>
      </p:sp>
      <p:sp>
        <p:nvSpPr>
          <p:cNvPr id="3" name="Title 2"/>
          <p:cNvSpPr>
            <a:spLocks noGrp="1"/>
          </p:cNvSpPr>
          <p:nvPr>
            <p:ph type="title"/>
          </p:nvPr>
        </p:nvSpPr>
        <p:spPr/>
        <p:txBody>
          <a:bodyPr>
            <a:normAutofit fontScale="90000"/>
          </a:bodyPr>
          <a:lstStyle/>
          <a:p>
            <a:r>
              <a:rPr lang="en-US" sz="4400" u="sng" dirty="0" smtClean="0"/>
              <a:t>Activity 3 </a:t>
            </a:r>
            <a:br>
              <a:rPr lang="en-US" sz="4400" u="sng" dirty="0" smtClean="0"/>
            </a:br>
            <a:r>
              <a:rPr lang="en-US" sz="4400" u="sng" dirty="0" smtClean="0"/>
              <a:t>(work together, </a:t>
            </a:r>
            <a:r>
              <a:rPr lang="en-US" sz="4400" u="sng" dirty="0" smtClean="0">
                <a:solidFill>
                  <a:srgbClr val="FF0000"/>
                </a:solidFill>
              </a:rPr>
              <a:t>10 minutes</a:t>
            </a:r>
            <a:r>
              <a:rPr lang="en-US" sz="4400" u="sng" dirty="0" smtClean="0"/>
              <a:t>)</a:t>
            </a:r>
            <a:endParaRPr lang="en-CA" dirty="0"/>
          </a:p>
        </p:txBody>
      </p:sp>
      <p:pic>
        <p:nvPicPr>
          <p:cNvPr id="4" name="Picture 4"/>
          <p:cNvPicPr>
            <a:picLocks noChangeAspect="1" noChangeArrowheads="1"/>
          </p:cNvPicPr>
          <p:nvPr/>
        </p:nvPicPr>
        <p:blipFill>
          <a:blip r:embed="rId2" cstate="print"/>
          <a:srcRect/>
          <a:stretch>
            <a:fillRect/>
          </a:stretch>
        </p:blipFill>
        <p:spPr bwMode="auto">
          <a:xfrm>
            <a:off x="1115616" y="4653136"/>
            <a:ext cx="1482563" cy="1942902"/>
          </a:xfrm>
          <a:prstGeom prst="roundRect">
            <a:avLst/>
          </a:prstGeom>
          <a:noFill/>
          <a:ln w="9525">
            <a:solidFill>
              <a:schemeClr val="tx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481328"/>
            <a:ext cx="8712968" cy="5376672"/>
          </a:xfrm>
        </p:spPr>
        <p:txBody>
          <a:bodyPr>
            <a:normAutofit fontScale="62500" lnSpcReduction="20000"/>
          </a:bodyPr>
          <a:lstStyle/>
          <a:p>
            <a:pPr algn="just">
              <a:buNone/>
            </a:pPr>
            <a:r>
              <a:rPr lang="en-GB" dirty="0" smtClean="0"/>
              <a:t>	This is one potential solution (</a:t>
            </a:r>
            <a:r>
              <a:rPr lang="en-GB" b="1" u="sng" dirty="0" smtClean="0"/>
              <a:t>of many</a:t>
            </a:r>
            <a:r>
              <a:rPr lang="en-GB" dirty="0" smtClean="0"/>
              <a:t>). It also incorporates the introductory paragraphs, so you can see the link:</a:t>
            </a:r>
          </a:p>
          <a:p>
            <a:pPr algn="just">
              <a:buFontTx/>
              <a:buChar char="•"/>
            </a:pPr>
            <a:endParaRPr lang="en-GB" dirty="0" smtClean="0"/>
          </a:p>
          <a:p>
            <a:pPr>
              <a:buNone/>
            </a:pPr>
            <a:r>
              <a:rPr lang="en-GB" sz="2800" i="1" dirty="0" smtClean="0"/>
              <a:t>	A team of scientists led by </a:t>
            </a:r>
            <a:r>
              <a:rPr lang="en-GB" sz="2800" i="1" dirty="0" err="1" smtClean="0"/>
              <a:t>Liwen</a:t>
            </a:r>
            <a:r>
              <a:rPr lang="en-GB" sz="2800" i="1" dirty="0" smtClean="0"/>
              <a:t> Xiao in County Wicklow, Ireland, has discovered that planting grasses near forested </a:t>
            </a:r>
            <a:r>
              <a:rPr lang="en-GB" sz="2800" i="1" dirty="0" err="1" smtClean="0"/>
              <a:t>peatlands</a:t>
            </a:r>
            <a:r>
              <a:rPr lang="en-GB" sz="2800" i="1" dirty="0" smtClean="0"/>
              <a:t> can help take up nutrients released when trees are felled, and in turn protect commercially important aquatic species in nearby rivers.</a:t>
            </a:r>
            <a:endParaRPr lang="en-US" sz="2800" dirty="0" smtClean="0"/>
          </a:p>
          <a:p>
            <a:pPr>
              <a:buNone/>
            </a:pPr>
            <a:r>
              <a:rPr lang="en-GB" sz="2800" i="1" dirty="0" smtClean="0"/>
              <a:t>	Xiao and his team of 10 </a:t>
            </a:r>
            <a:r>
              <a:rPr lang="en-GB" sz="2800" i="1" dirty="0" err="1" smtClean="0"/>
              <a:t>postdocs</a:t>
            </a:r>
            <a:r>
              <a:rPr lang="en-GB" sz="2800" i="1" dirty="0" smtClean="0"/>
              <a:t>, PhD and Masters students, made the discovery about six months ago and have just published their research, which has implications for protecting valuable species such as salmon and freshwater mussels, in a leading science journal. </a:t>
            </a:r>
            <a:endParaRPr lang="en-US" sz="2800" dirty="0" smtClean="0"/>
          </a:p>
          <a:p>
            <a:pPr>
              <a:buNone/>
            </a:pPr>
            <a:r>
              <a:rPr lang="en-GB" sz="2800" i="1" dirty="0" smtClean="0"/>
              <a:t>	These species have suffered population crashes in rivers after trees from nearby </a:t>
            </a:r>
            <a:r>
              <a:rPr lang="en-GB" sz="2800" i="1" dirty="0" err="1" smtClean="0"/>
              <a:t>peatland</a:t>
            </a:r>
            <a:r>
              <a:rPr lang="en-GB" sz="2800" i="1" dirty="0" smtClean="0"/>
              <a:t> areas have been felled, which typically leads to relatively high and potentially toxic concentrations of nutrients entering the rivers. </a:t>
            </a:r>
          </a:p>
          <a:p>
            <a:pPr>
              <a:buNone/>
            </a:pPr>
            <a:r>
              <a:rPr lang="en-GB" altLang="en-US" sz="2800" b="1" i="1" dirty="0" smtClean="0"/>
              <a:t>	“</a:t>
            </a:r>
            <a:r>
              <a:rPr lang="en-GB" sz="2800" b="1" i="1" dirty="0" smtClean="0"/>
              <a:t>If forestry managers work with us to implement this idea, we believe the salmon and mussels can breathe a big sigh of relief</a:t>
            </a:r>
            <a:r>
              <a:rPr lang="en-GB" sz="2800" dirty="0" smtClean="0"/>
              <a:t>,</a:t>
            </a:r>
            <a:r>
              <a:rPr lang="en-GB" altLang="en-US" sz="2800" dirty="0" smtClean="0"/>
              <a:t>”</a:t>
            </a:r>
            <a:r>
              <a:rPr lang="en-GB" sz="2800" dirty="0" smtClean="0"/>
              <a:t> </a:t>
            </a:r>
            <a:r>
              <a:rPr lang="en-GB" sz="2800" b="1" i="1" dirty="0" smtClean="0"/>
              <a:t>said Xiao, who hopes grasses will be seeded on a large scale.</a:t>
            </a:r>
            <a:endParaRPr lang="en-US" sz="2800" dirty="0" smtClean="0"/>
          </a:p>
          <a:p>
            <a:pPr>
              <a:buNone/>
            </a:pPr>
            <a:r>
              <a:rPr lang="en-GB" altLang="en-US" sz="2800" b="1" i="1" dirty="0" smtClean="0"/>
              <a:t>	“</a:t>
            </a:r>
            <a:r>
              <a:rPr lang="en-GB" sz="2800" b="1" i="1" dirty="0" smtClean="0"/>
              <a:t>All in all, we</a:t>
            </a:r>
            <a:r>
              <a:rPr lang="en-GB" altLang="en-US" sz="2800" b="1" i="1" dirty="0" smtClean="0"/>
              <a:t>’</a:t>
            </a:r>
            <a:r>
              <a:rPr lang="en-GB" sz="2800" b="1" i="1" dirty="0" smtClean="0"/>
              <a:t>re confident that the grasses take up enough nutrients that aquatic species populations will not be adversely affected anymore,</a:t>
            </a:r>
            <a:r>
              <a:rPr lang="en-GB" altLang="en-US" sz="2800" b="1" i="1" dirty="0" smtClean="0"/>
              <a:t>”</a:t>
            </a:r>
            <a:r>
              <a:rPr lang="en-GB" sz="2800" b="1" i="1" dirty="0" smtClean="0"/>
              <a:t> he 	   added.</a:t>
            </a:r>
            <a:endParaRPr lang="en-US" sz="2800" dirty="0" smtClean="0"/>
          </a:p>
          <a:p>
            <a:endParaRPr lang="en-CA" dirty="0"/>
          </a:p>
        </p:txBody>
      </p:sp>
      <p:sp>
        <p:nvSpPr>
          <p:cNvPr id="3" name="Title 2"/>
          <p:cNvSpPr>
            <a:spLocks noGrp="1"/>
          </p:cNvSpPr>
          <p:nvPr>
            <p:ph type="title"/>
          </p:nvPr>
        </p:nvSpPr>
        <p:spPr>
          <a:xfrm>
            <a:off x="457200" y="548680"/>
            <a:ext cx="8229600" cy="1143000"/>
          </a:xfrm>
        </p:spPr>
        <p:txBody>
          <a:bodyPr>
            <a:normAutofit fontScale="90000"/>
          </a:bodyPr>
          <a:lstStyle/>
          <a:p>
            <a:r>
              <a:rPr lang="en-GB" sz="4400" u="sng" dirty="0" smtClean="0"/>
              <a:t>Activity 3: Suggested solution</a:t>
            </a:r>
            <a:br>
              <a:rPr lang="en-GB" sz="4400" u="sng" dirty="0" smtClean="0"/>
            </a:br>
            <a:endParaRPr lang="en-CA" dirty="0"/>
          </a:p>
        </p:txBody>
      </p:sp>
      <p:pic>
        <p:nvPicPr>
          <p:cNvPr id="4098" name="Picture 2"/>
          <p:cNvPicPr>
            <a:picLocks noChangeAspect="1" noChangeArrowheads="1"/>
          </p:cNvPicPr>
          <p:nvPr/>
        </p:nvPicPr>
        <p:blipFill>
          <a:blip r:embed="rId2" cstate="print"/>
          <a:srcRect l="3846"/>
          <a:stretch>
            <a:fillRect/>
          </a:stretch>
        </p:blipFill>
        <p:spPr bwMode="auto">
          <a:xfrm>
            <a:off x="5004048" y="6088120"/>
            <a:ext cx="1800200" cy="769879"/>
          </a:xfrm>
          <a:prstGeom prst="round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008" y="1916832"/>
            <a:ext cx="8820472" cy="3816424"/>
          </a:xfrm>
        </p:spPr>
        <p:txBody>
          <a:bodyPr>
            <a:noAutofit/>
          </a:bodyPr>
          <a:lstStyle/>
          <a:p>
            <a:pPr algn="just">
              <a:lnSpc>
                <a:spcPct val="90000"/>
              </a:lnSpc>
              <a:buNone/>
            </a:pPr>
            <a:r>
              <a:rPr lang="en-GB" sz="2200" dirty="0" smtClean="0"/>
              <a:t>	</a:t>
            </a:r>
            <a:r>
              <a:rPr lang="en-GB" sz="2100" dirty="0" smtClean="0"/>
              <a:t>Imagine that in your article, you decided further down to mention that this was (</a:t>
            </a:r>
            <a:r>
              <a:rPr lang="en-GB" sz="2100" b="1" dirty="0" smtClean="0"/>
              <a:t>1</a:t>
            </a:r>
            <a:r>
              <a:rPr lang="en-GB" sz="2100" dirty="0" smtClean="0"/>
              <a:t>) the first time anyone had tested the effects of grass catchment areas in taking up nutrients and (</a:t>
            </a:r>
            <a:r>
              <a:rPr lang="en-GB" sz="2100" b="1" dirty="0" smtClean="0"/>
              <a:t>2</a:t>
            </a:r>
            <a:r>
              <a:rPr lang="en-GB" sz="2100" dirty="0" smtClean="0"/>
              <a:t>) that the existing plantations will likely be felled even though it is known how risky this action might be for species in nearby rivers.  </a:t>
            </a:r>
            <a:r>
              <a:rPr lang="en-GB" sz="2100" u="sng" dirty="0" smtClean="0"/>
              <a:t>Using the transcript, decide</a:t>
            </a:r>
            <a:r>
              <a:rPr lang="en-GB" sz="2100" dirty="0" smtClean="0"/>
              <a:t>:</a:t>
            </a:r>
          </a:p>
          <a:p>
            <a:pPr algn="just">
              <a:lnSpc>
                <a:spcPct val="90000"/>
              </a:lnSpc>
            </a:pPr>
            <a:endParaRPr lang="en-GB" sz="2100" dirty="0" smtClean="0"/>
          </a:p>
          <a:p>
            <a:pPr>
              <a:lnSpc>
                <a:spcPct val="90000"/>
              </a:lnSpc>
            </a:pPr>
            <a:r>
              <a:rPr lang="en-GB" sz="2100" b="1" dirty="0" smtClean="0"/>
              <a:t>A1:</a:t>
            </a:r>
            <a:r>
              <a:rPr lang="en-GB" sz="2100" dirty="0" smtClean="0"/>
              <a:t> Which of these pieces of information </a:t>
            </a:r>
            <a:br>
              <a:rPr lang="en-GB" sz="2100" dirty="0" smtClean="0"/>
            </a:br>
            <a:r>
              <a:rPr lang="en-GB" sz="2100" dirty="0" smtClean="0"/>
              <a:t>should be accompanied with a direct quote</a:t>
            </a:r>
          </a:p>
          <a:p>
            <a:pPr>
              <a:lnSpc>
                <a:spcPct val="90000"/>
              </a:lnSpc>
            </a:pPr>
            <a:r>
              <a:rPr lang="en-GB" sz="2100" b="1" dirty="0" smtClean="0"/>
              <a:t>B1:</a:t>
            </a:r>
            <a:r>
              <a:rPr lang="en-GB" sz="2100" dirty="0" smtClean="0"/>
              <a:t> Which of these pieces of information </a:t>
            </a:r>
            <a:br>
              <a:rPr lang="en-GB" sz="2100" dirty="0" smtClean="0"/>
            </a:br>
            <a:r>
              <a:rPr lang="en-GB" sz="2100" dirty="0" smtClean="0"/>
              <a:t>should be paraphrased from quotes</a:t>
            </a:r>
          </a:p>
          <a:p>
            <a:pPr>
              <a:lnSpc>
                <a:spcPct val="90000"/>
              </a:lnSpc>
            </a:pPr>
            <a:r>
              <a:rPr lang="en-GB" sz="2100" b="1" dirty="0" smtClean="0"/>
              <a:t>A2:</a:t>
            </a:r>
            <a:r>
              <a:rPr lang="en-GB" sz="2100" dirty="0" smtClean="0"/>
              <a:t> Which quote(s) you would use</a:t>
            </a:r>
          </a:p>
          <a:p>
            <a:pPr>
              <a:lnSpc>
                <a:spcPct val="90000"/>
              </a:lnSpc>
            </a:pPr>
            <a:r>
              <a:rPr lang="en-GB" sz="2100" b="1" dirty="0" smtClean="0"/>
              <a:t>B2:</a:t>
            </a:r>
            <a:r>
              <a:rPr lang="en-GB" sz="2100" dirty="0" smtClean="0"/>
              <a:t> How you would paraphrase this </a:t>
            </a:r>
            <a:br>
              <a:rPr lang="en-GB" sz="2100" dirty="0" smtClean="0"/>
            </a:br>
            <a:r>
              <a:rPr lang="en-GB" sz="2100" dirty="0" smtClean="0"/>
              <a:t>	     information</a:t>
            </a:r>
            <a:endParaRPr lang="en-CA" sz="2100" dirty="0"/>
          </a:p>
        </p:txBody>
      </p:sp>
      <p:sp>
        <p:nvSpPr>
          <p:cNvPr id="3" name="Title 2"/>
          <p:cNvSpPr>
            <a:spLocks noGrp="1"/>
          </p:cNvSpPr>
          <p:nvPr>
            <p:ph type="title"/>
          </p:nvPr>
        </p:nvSpPr>
        <p:spPr>
          <a:xfrm>
            <a:off x="323528" y="485800"/>
            <a:ext cx="8363272" cy="1143000"/>
          </a:xfrm>
        </p:spPr>
        <p:txBody>
          <a:bodyPr>
            <a:normAutofit fontScale="90000"/>
          </a:bodyPr>
          <a:lstStyle/>
          <a:p>
            <a:r>
              <a:rPr lang="en-US" sz="3800" u="sng" dirty="0" smtClean="0"/>
              <a:t>Activity 4/Optional Take Home Activity </a:t>
            </a:r>
            <a:r>
              <a:rPr lang="en-US" sz="4400" u="sng" dirty="0" smtClean="0"/>
              <a:t/>
            </a:r>
            <a:br>
              <a:rPr lang="en-US" sz="4400" u="sng" dirty="0" smtClean="0"/>
            </a:br>
            <a:r>
              <a:rPr lang="en-US" sz="3300" u="sng" dirty="0" smtClean="0"/>
              <a:t>(work alone, or together, </a:t>
            </a:r>
            <a:r>
              <a:rPr lang="en-US" sz="3300" u="sng" dirty="0" smtClean="0">
                <a:solidFill>
                  <a:srgbClr val="FF0000"/>
                </a:solidFill>
              </a:rPr>
              <a:t>10 minutes</a:t>
            </a:r>
            <a:r>
              <a:rPr lang="en-US" sz="3300" u="sng" dirty="0" smtClean="0"/>
              <a:t>)</a:t>
            </a:r>
            <a:endParaRPr lang="en-CA" sz="3300" dirty="0"/>
          </a:p>
        </p:txBody>
      </p:sp>
      <p:pic>
        <p:nvPicPr>
          <p:cNvPr id="5122" name="Picture 2"/>
          <p:cNvPicPr>
            <a:picLocks noChangeAspect="1" noChangeArrowheads="1"/>
          </p:cNvPicPr>
          <p:nvPr/>
        </p:nvPicPr>
        <p:blipFill>
          <a:blip r:embed="rId2" cstate="print"/>
          <a:srcRect l="8689" t="291" r="4558" b="6505"/>
          <a:stretch>
            <a:fillRect/>
          </a:stretch>
        </p:blipFill>
        <p:spPr bwMode="auto">
          <a:xfrm>
            <a:off x="6228184" y="3861048"/>
            <a:ext cx="2285054" cy="2448272"/>
          </a:xfrm>
          <a:prstGeom prst="roundRect">
            <a:avLst/>
          </a:prstGeom>
          <a:noFill/>
          <a:ln w="9525">
            <a:solidFill>
              <a:schemeClr val="tx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556792"/>
            <a:ext cx="8568952" cy="5112568"/>
          </a:xfrm>
        </p:spPr>
        <p:txBody>
          <a:bodyPr>
            <a:normAutofit fontScale="77500" lnSpcReduction="20000"/>
          </a:bodyPr>
          <a:lstStyle/>
          <a:p>
            <a:pPr algn="just">
              <a:lnSpc>
                <a:spcPct val="90000"/>
              </a:lnSpc>
            </a:pPr>
            <a:r>
              <a:rPr lang="en-GB" sz="2800" b="1" dirty="0" smtClean="0"/>
              <a:t>A1:</a:t>
            </a:r>
            <a:r>
              <a:rPr lang="en-GB" sz="2800" dirty="0" smtClean="0"/>
              <a:t> Which of these pieces of information should be accompanied with a direct quote?</a:t>
            </a:r>
          </a:p>
          <a:p>
            <a:pPr algn="just">
              <a:lnSpc>
                <a:spcPct val="90000"/>
              </a:lnSpc>
            </a:pPr>
            <a:endParaRPr lang="en-GB" sz="2800" dirty="0" smtClean="0"/>
          </a:p>
          <a:p>
            <a:r>
              <a:rPr lang="en-GB" sz="2800" i="1" dirty="0" smtClean="0"/>
              <a:t>Existing plantations will likely be felled even though it is known how risky this action might be for species in nearby rivers, because this can be done succinctly and has more relevance if a potentially controversial quote comes directly from the expert whose research is being used to form such a stance.</a:t>
            </a:r>
            <a:endParaRPr lang="en-US" sz="2800" dirty="0" smtClean="0"/>
          </a:p>
          <a:p>
            <a:pPr algn="just">
              <a:lnSpc>
                <a:spcPct val="90000"/>
              </a:lnSpc>
            </a:pPr>
            <a:endParaRPr lang="en-GB" sz="2800" dirty="0" smtClean="0"/>
          </a:p>
          <a:p>
            <a:pPr algn="just">
              <a:lnSpc>
                <a:spcPct val="90000"/>
              </a:lnSpc>
            </a:pPr>
            <a:r>
              <a:rPr lang="en-GB" sz="2800" b="1" dirty="0" smtClean="0"/>
              <a:t>B1:</a:t>
            </a:r>
            <a:r>
              <a:rPr lang="en-GB" sz="2800" dirty="0" smtClean="0"/>
              <a:t> Which of these pieces of information should be paraphrased from quotes?</a:t>
            </a:r>
          </a:p>
          <a:p>
            <a:pPr algn="just">
              <a:lnSpc>
                <a:spcPct val="90000"/>
              </a:lnSpc>
            </a:pPr>
            <a:endParaRPr lang="en-GB" sz="2800" dirty="0" smtClean="0"/>
          </a:p>
          <a:p>
            <a:r>
              <a:rPr lang="en-GB" sz="2800" i="1" dirty="0" smtClean="0"/>
              <a:t>This was the first time such research had been conducted, because it does not require a quote to explain this, and it can be summarized more succinctly if paraphrased.</a:t>
            </a:r>
            <a:endParaRPr lang="en-US" sz="2800" dirty="0" smtClean="0"/>
          </a:p>
          <a:p>
            <a:endParaRPr lang="en-CA" dirty="0"/>
          </a:p>
        </p:txBody>
      </p:sp>
      <p:sp>
        <p:nvSpPr>
          <p:cNvPr id="3" name="Title 2"/>
          <p:cNvSpPr>
            <a:spLocks noGrp="1"/>
          </p:cNvSpPr>
          <p:nvPr>
            <p:ph type="title"/>
          </p:nvPr>
        </p:nvSpPr>
        <p:spPr/>
        <p:txBody>
          <a:bodyPr>
            <a:normAutofit fontScale="90000"/>
          </a:bodyPr>
          <a:lstStyle/>
          <a:p>
            <a:r>
              <a:rPr lang="en-US" sz="4400" u="sng" dirty="0" smtClean="0"/>
              <a:t>Activity 4 (Suggested Solution)</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358</Words>
  <Application>Microsoft Office PowerPoint</Application>
  <PresentationFormat>On-screen Show (4:3)</PresentationFormat>
  <Paragraphs>73</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MS PGothic</vt:lpstr>
      <vt:lpstr>Arial</vt:lpstr>
      <vt:lpstr>Calibri</vt:lpstr>
      <vt:lpstr>Lucida Sans Unicode</vt:lpstr>
      <vt:lpstr>Times New Roman</vt:lpstr>
      <vt:lpstr>Verdana</vt:lpstr>
      <vt:lpstr>Wingdings 2</vt:lpstr>
      <vt:lpstr>Wingdings 3</vt:lpstr>
      <vt:lpstr>Concourse</vt:lpstr>
      <vt:lpstr>Using Quotations and Paraphrasing Journalistic Writing</vt:lpstr>
      <vt:lpstr>Activity 1  (work alone, 10 minutes)</vt:lpstr>
      <vt:lpstr>  Activity 1:       Suggested solutions</vt:lpstr>
      <vt:lpstr>Activity 2  (work alone, and then together, 15 minutes)</vt:lpstr>
      <vt:lpstr>Activity 2: Suggested solution </vt:lpstr>
      <vt:lpstr>Activity 3  (work together, 10 minutes)</vt:lpstr>
      <vt:lpstr>Activity 3: Suggested solution </vt:lpstr>
      <vt:lpstr>Activity 4/Optional Take Home Activity  (work alone, or together, 10 minutes)</vt:lpstr>
      <vt:lpstr>Activity 4 (Suggested Solution)</vt:lpstr>
      <vt:lpstr>Activity 4 (Suggested Solution)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Quotations and Paraphrasing Journalistic Writing</dc:title>
  <dc:creator>Anita</dc:creator>
  <cp:lastModifiedBy>Anita Restivo</cp:lastModifiedBy>
  <cp:revision>13</cp:revision>
  <dcterms:created xsi:type="dcterms:W3CDTF">2014-07-22T21:05:46Z</dcterms:created>
  <dcterms:modified xsi:type="dcterms:W3CDTF">2015-01-27T21:11:21Z</dcterms:modified>
</cp:coreProperties>
</file>