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7772400" cy="1199704"/>
          </a:xfrm>
        </p:spPr>
        <p:txBody>
          <a:bodyPr lIns="45720" rIns="45720"/>
          <a:lstStyle>
            <a:lvl1pPr marL="0" marR="64008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wrl.ubc.ca" TargetMode="External"/><Relationship Id="rId2" Type="http://schemas.openxmlformats.org/officeDocument/2006/relationships/hyperlink" Target="https://www.youtube.com/channel/UCvynvmsn_NTlS9lc8cH-OFw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016224"/>
          </a:xfrm>
        </p:spPr>
        <p:txBody>
          <a:bodyPr>
            <a:normAutofit/>
          </a:bodyPr>
          <a:lstStyle/>
          <a:p>
            <a:r>
              <a:rPr lang="en-CA" dirty="0" smtClean="0"/>
              <a:t>Identifying and Citing Sources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658296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marL="365125" marR="0" indent="-255588">
              <a:lnSpc>
                <a:spcPct val="80000"/>
              </a:lnSpc>
              <a:buFont typeface="Wingdings 3" pitchFamily="18" charset="2"/>
              <a:buChar char=""/>
              <a:defRPr/>
            </a:pPr>
            <a:r>
              <a:rPr lang="en-CA" sz="1700" dirty="0" smtClean="0"/>
              <a:t>Visit our </a:t>
            </a:r>
            <a:r>
              <a:rPr lang="en-CA" sz="1700" dirty="0" smtClean="0">
                <a:hlinkClick r:id="rId2"/>
              </a:rPr>
              <a:t>YouTube</a:t>
            </a:r>
            <a:r>
              <a:rPr lang="en-CA" sz="1700" dirty="0" smtClean="0"/>
              <a:t> Channel</a:t>
            </a:r>
          </a:p>
          <a:p>
            <a:pPr marL="365125" marR="0" indent="-255588">
              <a:lnSpc>
                <a:spcPct val="80000"/>
              </a:lnSpc>
              <a:buFont typeface="Wingdings 3" pitchFamily="18" charset="2"/>
              <a:buChar char=""/>
              <a:defRPr/>
            </a:pPr>
            <a:r>
              <a:rPr lang="en-CA" sz="1700" dirty="0" smtClean="0"/>
              <a:t>Student and Instructor Resources Website (</a:t>
            </a:r>
            <a:r>
              <a:rPr lang="en-CA" sz="1700" dirty="0" smtClean="0">
                <a:hlinkClick r:id="rId3"/>
              </a:rPr>
              <a:t>http://scwrl.ubc.ca</a:t>
            </a:r>
            <a:r>
              <a:rPr lang="en-CA" sz="1700" dirty="0" smtClean="0"/>
              <a:t>)</a:t>
            </a:r>
          </a:p>
          <a:p>
            <a:r>
              <a:rPr lang="en-GB" sz="1800" dirty="0"/>
              <a:t> </a:t>
            </a:r>
            <a:endParaRPr lang="en-CA" sz="1800" dirty="0"/>
          </a:p>
          <a:p>
            <a:r>
              <a:rPr lang="en-GB" sz="1100" dirty="0" smtClean="0"/>
              <a:t>	Science </a:t>
            </a:r>
            <a:r>
              <a:rPr lang="en-GB" sz="1100" dirty="0"/>
              <a:t>Writing Resources for Learning </a:t>
            </a:r>
            <a:endParaRPr lang="en-CA" sz="1100" dirty="0"/>
          </a:p>
          <a:p>
            <a:r>
              <a:rPr lang="en-GB" sz="1100" dirty="0" smtClean="0"/>
              <a:t>	scwrl.ubc.ca</a:t>
            </a:r>
            <a:endParaRPr lang="en-CA" sz="1100" dirty="0"/>
          </a:p>
          <a:p>
            <a:pPr marL="109537" marR="0">
              <a:lnSpc>
                <a:spcPct val="80000"/>
              </a:lnSpc>
              <a:defRPr/>
            </a:pPr>
            <a:endParaRPr lang="en-CA" sz="1700" dirty="0" smtClean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 l="10301" t="6910" r="16306"/>
          <a:stretch>
            <a:fillRect/>
          </a:stretch>
        </p:blipFill>
        <p:spPr bwMode="auto">
          <a:xfrm>
            <a:off x="2483768" y="2492896"/>
            <a:ext cx="4104456" cy="2910081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95838"/>
            <a:ext cx="1115060" cy="3930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07524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refresh your memory about some of the concepts that were covered in the pre-class activities, find a partner (or work in a group of three to ensure nobody is alone) and </a:t>
            </a:r>
            <a:r>
              <a:rPr lang="en-US" dirty="0" smtClean="0"/>
              <a:t>discuss:</a:t>
            </a:r>
          </a:p>
          <a:p>
            <a:pPr marL="109728" indent="0">
              <a:buNone/>
            </a:pPr>
            <a:endParaRPr lang="en-CA" dirty="0"/>
          </a:p>
          <a:p>
            <a:pPr marL="624078" lvl="0" indent="-514350">
              <a:buFont typeface="+mj-lt"/>
              <a:buAutoNum type="arabicPeriod"/>
            </a:pPr>
            <a:r>
              <a:rPr lang="en-US" dirty="0"/>
              <a:t>What it is that makes a source primary, secondary, or tertiary? That is, </a:t>
            </a:r>
            <a:r>
              <a:rPr lang="en-US" b="1" dirty="0"/>
              <a:t>how do you differentiate between them?</a:t>
            </a:r>
            <a:endParaRPr lang="en-CA" dirty="0"/>
          </a:p>
          <a:p>
            <a:pPr marL="624078" lvl="0" indent="-514350">
              <a:buFont typeface="+mj-lt"/>
              <a:buAutoNum type="arabicPeriod"/>
            </a:pPr>
            <a:r>
              <a:rPr lang="en-US" dirty="0"/>
              <a:t>Why does it matter whether you use each type of source to provide evidence/support?</a:t>
            </a:r>
            <a:endParaRPr lang="en-CA" dirty="0"/>
          </a:p>
          <a:p>
            <a:pPr marL="624078" lvl="0" indent="-514350">
              <a:buFont typeface="+mj-lt"/>
              <a:buAutoNum type="arabicPeriod"/>
            </a:pPr>
            <a:r>
              <a:rPr lang="en-US" dirty="0"/>
              <a:t>What sort of information within these sources needs to be cited to avoid plagiarism?</a:t>
            </a:r>
            <a:endParaRPr lang="en-CA" dirty="0"/>
          </a:p>
          <a:p>
            <a:pPr algn="just">
              <a:lnSpc>
                <a:spcPct val="90000"/>
              </a:lnSpc>
            </a:pP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u="sng" dirty="0" smtClean="0"/>
              <a:t>Activity 1 </a:t>
            </a:r>
            <a:br>
              <a:rPr lang="en-US" sz="4400" u="sng" dirty="0" smtClean="0"/>
            </a:br>
            <a:r>
              <a:rPr lang="en-US" sz="4400" u="sng" dirty="0" smtClean="0"/>
              <a:t>(work together, </a:t>
            </a:r>
            <a:r>
              <a:rPr lang="en-US" sz="4400" u="sng" dirty="0">
                <a:solidFill>
                  <a:srgbClr val="FF0000"/>
                </a:solidFill>
              </a:rPr>
              <a:t>5</a:t>
            </a:r>
            <a:r>
              <a:rPr lang="en-US" sz="4400" u="sng" dirty="0" smtClean="0">
                <a:solidFill>
                  <a:srgbClr val="FF0000"/>
                </a:solidFill>
              </a:rPr>
              <a:t> minutes</a:t>
            </a:r>
            <a:r>
              <a:rPr lang="en-US" sz="4400" u="sng" dirty="0" smtClean="0"/>
              <a:t>)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/>
          </a:bodyPr>
          <a:lstStyle/>
          <a:p>
            <a:r>
              <a:rPr lang="en-US" sz="2400" dirty="0"/>
              <a:t>Make sure you are working so that at least one of your pair/group has a laptop/tablet with which you </a:t>
            </a:r>
            <a:r>
              <a:rPr lang="en-US" sz="2400" dirty="0" smtClean="0"/>
              <a:t>can </a:t>
            </a:r>
            <a:r>
              <a:rPr lang="en-US" sz="2400" dirty="0"/>
              <a:t>access the Internet and Web of </a:t>
            </a:r>
            <a:r>
              <a:rPr lang="en-US" sz="2400" dirty="0" smtClean="0"/>
              <a:t>Science</a:t>
            </a:r>
          </a:p>
          <a:p>
            <a:pPr marL="109728" indent="0">
              <a:buNone/>
            </a:pPr>
            <a:endParaRPr lang="en-CA" sz="2400" dirty="0"/>
          </a:p>
          <a:p>
            <a:r>
              <a:rPr lang="en-US" sz="2400" dirty="0"/>
              <a:t>Spend 10 minutes each searching for more </a:t>
            </a:r>
            <a:r>
              <a:rPr lang="en-US" sz="2400" b="1" dirty="0"/>
              <a:t>primary</a:t>
            </a:r>
            <a:r>
              <a:rPr lang="en-US" sz="2400" dirty="0"/>
              <a:t> sources that will provide relevant information on the science topic you chose to write about. Try to experiment with the tips </a:t>
            </a:r>
            <a:r>
              <a:rPr lang="en-US" sz="2400" dirty="0" smtClean="0"/>
              <a:t>on your worksheets </a:t>
            </a:r>
            <a:r>
              <a:rPr lang="en-US" sz="2400" dirty="0"/>
              <a:t>to narrow and/or broaden your searches, but make sure you find (and save, if possible) at least two more useful primary sources </a:t>
            </a:r>
            <a:r>
              <a:rPr lang="en-US" sz="2400" dirty="0" smtClean="0"/>
              <a:t>each</a:t>
            </a:r>
            <a:endParaRPr lang="en-C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Activity 2 </a:t>
            </a:r>
            <a:br>
              <a:rPr lang="en-US" sz="4400" u="sng" dirty="0" smtClean="0"/>
            </a:br>
            <a:r>
              <a:rPr lang="en-US" sz="3300" u="sng" dirty="0" smtClean="0"/>
              <a:t>(work together, </a:t>
            </a:r>
            <a:r>
              <a:rPr lang="en-US" sz="3300" u="sng" dirty="0" smtClean="0">
                <a:solidFill>
                  <a:srgbClr val="FF0000"/>
                </a:solidFill>
              </a:rPr>
              <a:t>20 minutes</a:t>
            </a:r>
            <a:r>
              <a:rPr lang="en-US" sz="3300" u="sng" dirty="0" smtClean="0"/>
              <a:t>)</a:t>
            </a:r>
            <a:endParaRPr lang="en-CA" sz="3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41976"/>
            <a:ext cx="8507288" cy="5116024"/>
          </a:xfrm>
        </p:spPr>
        <p:txBody>
          <a:bodyPr>
            <a:normAutofit/>
          </a:bodyPr>
          <a:lstStyle/>
          <a:p>
            <a:r>
              <a:rPr lang="en-CA" sz="2500" dirty="0" smtClean="0"/>
              <a:t>To </a:t>
            </a:r>
            <a:r>
              <a:rPr lang="en-CA" sz="2500" dirty="0"/>
              <a:t>gain practice in citing </a:t>
            </a:r>
            <a:r>
              <a:rPr lang="en-CA" sz="2500" dirty="0" smtClean="0"/>
              <a:t>sources </a:t>
            </a:r>
            <a:r>
              <a:rPr lang="en-CA" sz="2500" dirty="0"/>
              <a:t>correctly, try to write one sentence for each source so that you attribute a piece of information to each one (</a:t>
            </a:r>
            <a:r>
              <a:rPr lang="en-CA" sz="2500" b="1" dirty="0"/>
              <a:t>use the </a:t>
            </a:r>
            <a:r>
              <a:rPr lang="en-CA" sz="2500" b="1" dirty="0" smtClean="0"/>
              <a:t>examples on your worksheets </a:t>
            </a:r>
            <a:r>
              <a:rPr lang="en-CA" sz="2500" b="1" dirty="0"/>
              <a:t>to help you</a:t>
            </a:r>
            <a:r>
              <a:rPr lang="en-CA" sz="2500" dirty="0" smtClean="0"/>
              <a:t>)</a:t>
            </a:r>
          </a:p>
          <a:p>
            <a:endParaRPr lang="en-CA" sz="2500" dirty="0"/>
          </a:p>
          <a:p>
            <a:r>
              <a:rPr lang="en-CA" sz="2500" dirty="0"/>
              <a:t>Remember that it is very unusual to quote </a:t>
            </a:r>
            <a:r>
              <a:rPr lang="en-CA" sz="2500" dirty="0" smtClean="0"/>
              <a:t>a source </a:t>
            </a:r>
            <a:r>
              <a:rPr lang="en-CA" sz="2500" dirty="0"/>
              <a:t>directly in a piece of science writing. Instead, try to </a:t>
            </a:r>
            <a:r>
              <a:rPr lang="en-CA" sz="2500" i="1" dirty="0"/>
              <a:t>paraphrase</a:t>
            </a:r>
            <a:r>
              <a:rPr lang="en-CA" sz="2500" dirty="0"/>
              <a:t> the original information provided and </a:t>
            </a:r>
            <a:r>
              <a:rPr lang="en-CA" sz="2500" dirty="0" smtClean="0"/>
              <a:t>include </a:t>
            </a:r>
            <a:r>
              <a:rPr lang="en-CA" sz="2500" dirty="0"/>
              <a:t>the citation to confirm which </a:t>
            </a:r>
            <a:r>
              <a:rPr lang="en-CA" sz="2500" dirty="0" smtClean="0"/>
              <a:t>author(s) </a:t>
            </a:r>
            <a:r>
              <a:rPr lang="en-CA" sz="2500" dirty="0"/>
              <a:t>this idea belongs </a:t>
            </a:r>
            <a:r>
              <a:rPr lang="en-CA" sz="2500" dirty="0" smtClean="0"/>
              <a:t>to</a:t>
            </a:r>
            <a:endParaRPr lang="en-CA" sz="25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u="sng" dirty="0" smtClean="0"/>
              <a:t>Activity 3 </a:t>
            </a:r>
            <a:br>
              <a:rPr lang="en-US" sz="4400" u="sng" dirty="0" smtClean="0"/>
            </a:br>
            <a:r>
              <a:rPr lang="en-US" sz="4400" u="sng" dirty="0" smtClean="0"/>
              <a:t>(</a:t>
            </a:r>
            <a:r>
              <a:rPr lang="en-US" sz="3100" u="sng" dirty="0" smtClean="0"/>
              <a:t>work alone and then together, </a:t>
            </a:r>
            <a:r>
              <a:rPr lang="en-US" sz="3100" u="sng" dirty="0" smtClean="0">
                <a:solidFill>
                  <a:srgbClr val="FF0000"/>
                </a:solidFill>
              </a:rPr>
              <a:t>10 minutes</a:t>
            </a:r>
            <a:r>
              <a:rPr lang="en-US" sz="4400" u="sng" dirty="0" smtClean="0"/>
              <a:t>)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One author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Deane (2015) found…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Students performed better if they took a voluntary lab before an exam (Deane 2015)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u="sng" dirty="0" smtClean="0"/>
              <a:t>Two authors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Reilly and Hamilton (2012) discovered…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u="sng" dirty="0" smtClean="0"/>
              <a:t>More than two authors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Stack et al. (2013) wrote that…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Some feel the faster loss of biodiversity is caused by urban spread (Stack et al. 2013)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u="sng" dirty="0" smtClean="0"/>
              <a:t>Example Citations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84289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349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Identifying and Citing Sources</vt:lpstr>
      <vt:lpstr>Activity 1  (work together, 5 minutes)</vt:lpstr>
      <vt:lpstr>Activity 2  (work together, 20 minutes)</vt:lpstr>
      <vt:lpstr>Activity 3  (work alone and then together, 10 minutes)</vt:lpstr>
      <vt:lpstr>Example Citations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Quotations and Paraphrasing Journalistic Writing</dc:title>
  <dc:creator>Anita</dc:creator>
  <cp:lastModifiedBy>Admin</cp:lastModifiedBy>
  <cp:revision>17</cp:revision>
  <dcterms:created xsi:type="dcterms:W3CDTF">2014-07-22T21:05:46Z</dcterms:created>
  <dcterms:modified xsi:type="dcterms:W3CDTF">2015-06-04T17:36:10Z</dcterms:modified>
</cp:coreProperties>
</file>