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07597A-47E5-4474-AD8B-1579A0CB26BB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4172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Paragraph Structure, Topic Sentences, Transitions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611" t="3472" r="6560" b="6057"/>
          <a:stretch>
            <a:fillRect/>
          </a:stretch>
        </p:blipFill>
        <p:spPr bwMode="auto">
          <a:xfrm>
            <a:off x="2627784" y="3429000"/>
            <a:ext cx="3744416" cy="295232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Creating and Using Writing Outlines</a:t>
            </a:r>
            <a:endParaRPr lang="en-US" sz="3600" dirty="0"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561" y="6007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1" y="6464300"/>
            <a:ext cx="1116013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41574" y="6669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Writing Resources for Learning </a:t>
            </a:r>
            <a:endParaRPr kumimoji="0" lang="en-C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scwrl.ubc.ca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By the end of these in-class activities, you should be able to: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Create a writing outline to help organize ideas and structure a piece of writing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Use the writing outline to help draft the piece of writing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Improve the piece of writing by forming paragraphs and topic sentences and by using transition words and phrases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/>
              <a:t>You have been asked to write a short answer (approximately 200 – 300 words) to the prompt:</a:t>
            </a:r>
          </a:p>
          <a:p>
            <a:pPr algn="just">
              <a:lnSpc>
                <a:spcPct val="90000"/>
              </a:lnSpc>
              <a:buNone/>
            </a:pPr>
            <a:endParaRPr lang="en-GB" sz="2800" dirty="0" smtClean="0"/>
          </a:p>
          <a:p>
            <a:pPr algn="just">
              <a:lnSpc>
                <a:spcPct val="90000"/>
              </a:lnSpc>
              <a:buNone/>
            </a:pPr>
            <a:r>
              <a:rPr lang="en-GB" sz="2800" b="1" dirty="0" smtClean="0"/>
              <a:t>  What is a simple science experiment, and which skills are needed to work effectively with other people when performing one?</a:t>
            </a:r>
            <a:r>
              <a:rPr lang="en-US" sz="2800" b="1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GB" sz="2800" dirty="0" smtClean="0"/>
              <a:t>[</a:t>
            </a:r>
            <a:r>
              <a:rPr lang="en-GB" sz="2800" b="1" dirty="0" smtClean="0"/>
              <a:t>Together</a:t>
            </a:r>
            <a:r>
              <a:rPr lang="en-GB" sz="2800" dirty="0" smtClean="0"/>
              <a:t>] Discuss some of the things you would like to include in your answer </a:t>
            </a:r>
            <a:br>
              <a:rPr lang="en-GB" sz="2800" dirty="0" smtClean="0"/>
            </a:br>
            <a:endParaRPr lang="en-GB" sz="2800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GB" sz="2800" dirty="0" smtClean="0"/>
              <a:t>[</a:t>
            </a:r>
            <a:r>
              <a:rPr lang="en-GB" sz="2800" b="1" dirty="0" smtClean="0"/>
              <a:t>Alone</a:t>
            </a:r>
            <a:r>
              <a:rPr lang="en-GB" sz="2800" dirty="0" smtClean="0"/>
              <a:t>] Write a short answer to the </a:t>
            </a:r>
            <a:br>
              <a:rPr lang="en-GB" sz="2800" dirty="0" smtClean="0"/>
            </a:br>
            <a:r>
              <a:rPr lang="en-GB" sz="2800" dirty="0" smtClean="0"/>
              <a:t>prompt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 smtClean="0"/>
              <a:t>Activity 1 </a:t>
            </a:r>
            <a:br>
              <a:rPr lang="en-US" sz="3200" u="sng" dirty="0" smtClean="0"/>
            </a:br>
            <a:r>
              <a:rPr lang="en-US" sz="3200" u="sng" dirty="0" smtClean="0"/>
              <a:t>(work together, then alone, 15 minutes)</a:t>
            </a:r>
            <a:endParaRPr lang="en-CA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4250" t="15084" r="33039"/>
          <a:stretch>
            <a:fillRect/>
          </a:stretch>
        </p:blipFill>
        <p:spPr bwMode="auto">
          <a:xfrm>
            <a:off x="6732240" y="4797152"/>
            <a:ext cx="1440160" cy="191683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/>
              <a:t>Try to create a writing outline to better answer the previous prompt. It should be numbered, and look like a contents page in a book once you have worked through 1 – 5 below:</a:t>
            </a:r>
          </a:p>
          <a:p>
            <a:pPr algn="just">
              <a:lnSpc>
                <a:spcPct val="90000"/>
              </a:lnSpc>
            </a:pPr>
            <a:endParaRPr lang="en-GB" sz="2800" u="sng" dirty="0" smtClean="0"/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Determine the purpose of the answer, and your audience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Brainstorm the ideas you want to include in your answer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Group related ideas together (these will form paragraphs)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Order the information that will go in each paragraph from general to specific 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Devise sub-headings for each paragraph (you can turn these into topic sentences later)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5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 smtClean="0"/>
              <a:t>Activity 2</a:t>
            </a:r>
            <a:br>
              <a:rPr lang="en-US" sz="4400" u="sng" dirty="0" smtClean="0"/>
            </a:br>
            <a:r>
              <a:rPr lang="en-US" sz="4400" dirty="0" smtClean="0"/>
              <a:t>		</a:t>
            </a:r>
            <a:r>
              <a:rPr lang="en-US" sz="3900" u="sng" dirty="0" smtClean="0"/>
              <a:t>(work together, 15 minutes)</a:t>
            </a:r>
            <a:endParaRPr lang="en-CA" sz="39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467" t="3141" r="7467" b="3141"/>
          <a:stretch>
            <a:fillRect/>
          </a:stretch>
        </p:blipFill>
        <p:spPr bwMode="auto">
          <a:xfrm>
            <a:off x="539552" y="188640"/>
            <a:ext cx="1728192" cy="151216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r>
              <a:rPr lang="en-GB" sz="2800" dirty="0" smtClean="0"/>
              <a:t>Prompt: </a:t>
            </a:r>
            <a:r>
              <a:rPr lang="en-GB" sz="2800" b="1" dirty="0" smtClean="0"/>
              <a:t>What is a simple science experiment and which skills are needed to work effectively with other people when performing one?</a:t>
            </a:r>
            <a:r>
              <a:rPr lang="en-US" sz="2800" b="1" dirty="0" smtClean="0"/>
              <a:t> </a:t>
            </a:r>
            <a:r>
              <a:rPr lang="en-GB" sz="2800" b="1" dirty="0" smtClean="0"/>
              <a:t> </a:t>
            </a:r>
          </a:p>
          <a:p>
            <a:pPr marL="609600" indent="-609600">
              <a:buNone/>
            </a:pPr>
            <a:endParaRPr lang="en-GB" sz="2800" b="1" dirty="0" smtClean="0"/>
          </a:p>
          <a:p>
            <a:pPr marL="609600" indent="-609600">
              <a:buNone/>
            </a:pPr>
            <a:endParaRPr lang="en-US" sz="2800" b="1" dirty="0" smtClean="0"/>
          </a:p>
          <a:p>
            <a:pPr marL="609600" indent="-609600">
              <a:buNone/>
            </a:pPr>
            <a:endParaRPr lang="en-US" sz="2800" b="1" dirty="0" smtClean="0"/>
          </a:p>
          <a:p>
            <a:pPr marL="609600" indent="-609600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pPr marL="609600" indent="-609600">
              <a:buNone/>
            </a:pPr>
            <a:r>
              <a:rPr lang="en-GB" sz="2800" b="1" dirty="0" smtClean="0"/>
              <a:t>Paragraph 1: Introduction	</a:t>
            </a:r>
            <a:endParaRPr lang="en-US" sz="2800" b="1" dirty="0" smtClean="0"/>
          </a:p>
          <a:p>
            <a:pPr marL="609600" indent="-609600">
              <a:buNone/>
            </a:pPr>
            <a:r>
              <a:rPr lang="en-GB" sz="2800" dirty="0" err="1" smtClean="0"/>
              <a:t>i</a:t>
            </a:r>
            <a:r>
              <a:rPr lang="en-GB" sz="2800" dirty="0" smtClean="0"/>
              <a:t>: Define and provide an example of a simple experiment 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b="1" dirty="0" smtClean="0"/>
              <a:t>Paragraph 2: Skills needed to work with others </a:t>
            </a:r>
            <a:endParaRPr lang="en-US" sz="2800" b="1" dirty="0" smtClean="0"/>
          </a:p>
          <a:p>
            <a:pPr marL="609600" indent="-609600">
              <a:buNone/>
            </a:pPr>
            <a:r>
              <a:rPr lang="en-GB" sz="2800" dirty="0" err="1" smtClean="0"/>
              <a:t>i</a:t>
            </a:r>
            <a:r>
              <a:rPr lang="en-GB" sz="2800" dirty="0" smtClean="0"/>
              <a:t>: Defend that performing a simple science experiment requires special skills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dirty="0" smtClean="0"/>
              <a:t>ii: Examples of skills needed to work with others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dirty="0" smtClean="0"/>
              <a:t>iii: Defend that these are specific to working with others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dirty="0" smtClean="0"/>
              <a:t>iv: Link these skills to simple science experiments 		    to put them into context</a:t>
            </a:r>
            <a:endParaRPr lang="en-US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u="sng" dirty="0" smtClean="0"/>
              <a:t>Activity 2: Sample Solution</a:t>
            </a:r>
            <a:br>
              <a:rPr lang="en-US" sz="4400" u="sng" dirty="0" smtClean="0"/>
            </a:b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14220"/>
            <a:ext cx="4968552" cy="161478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sz="2800" dirty="0" smtClean="0"/>
              <a:t>Now use your outline to re-write a short answer to the prompt: </a:t>
            </a:r>
            <a:r>
              <a:rPr lang="en-GB" sz="2800" b="1" dirty="0" smtClean="0"/>
              <a:t>What is a simple science experiment and which skills are needed to work effectively with other people when performing one?</a:t>
            </a:r>
            <a:r>
              <a:rPr lang="en-US" sz="2800" b="1" dirty="0" smtClean="0"/>
              <a:t> 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GB" sz="2800" b="1" u="sng" dirty="0" smtClean="0"/>
              <a:t>Hints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Organize ideas into the different paragraphs</a:t>
            </a:r>
            <a:br>
              <a:rPr lang="en-GB" sz="2800" dirty="0" smtClean="0"/>
            </a:br>
            <a:r>
              <a:rPr lang="en-GB" sz="1200" dirty="0" smtClean="0"/>
              <a:t>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Order information in each paragraph from general to specific</a:t>
            </a:r>
            <a:br>
              <a:rPr lang="en-GB" sz="2800" dirty="0" smtClean="0"/>
            </a:br>
            <a:r>
              <a:rPr lang="en-GB" sz="1200" dirty="0" smtClean="0"/>
              <a:t>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Once you have your first draft, replace sub-headings for each paragraph with a </a:t>
            </a:r>
            <a:r>
              <a:rPr lang="en-GB" sz="2800" b="1" dirty="0" smtClean="0"/>
              <a:t>topic sentence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1200" dirty="0" smtClean="0"/>
              <a:t> </a:t>
            </a:r>
            <a:endParaRPr lang="en-GB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Then add in </a:t>
            </a:r>
            <a:r>
              <a:rPr lang="en-GB" sz="2800" b="1" dirty="0" smtClean="0"/>
              <a:t>transition words and phrases</a:t>
            </a:r>
            <a:r>
              <a:rPr lang="en-GB" sz="2800" dirty="0" smtClean="0"/>
              <a:t> to link each sentence with the next one</a:t>
            </a:r>
            <a:endParaRPr lang="en-US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Activity 3</a:t>
            </a:r>
            <a:br>
              <a:rPr lang="en-US" sz="3200" u="sng" dirty="0" smtClean="0"/>
            </a:br>
            <a:r>
              <a:rPr lang="en-US" sz="3200" u="sng" dirty="0" smtClean="0"/>
              <a:t>(work alone, then together, 15 minutes)</a:t>
            </a:r>
            <a:endParaRPr lang="en-CA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2400" dirty="0" smtClean="0"/>
              <a:t>Read the short answer you have just written, and then re-read your initial answer (the one you wrote in Activity 1) </a:t>
            </a:r>
            <a:br>
              <a:rPr lang="en-GB" sz="2400" dirty="0" smtClean="0"/>
            </a:br>
            <a:r>
              <a:rPr lang="en-GB" sz="1200" dirty="0" smtClean="0"/>
              <a:t> </a:t>
            </a:r>
            <a:endParaRPr lang="en-GB" sz="2400" dirty="0" smtClean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2400" dirty="0" smtClean="0"/>
              <a:t>Discuss the difference in quality with your partner/partners. </a:t>
            </a:r>
            <a:br>
              <a:rPr lang="en-GB" sz="2400" dirty="0" smtClean="0"/>
            </a:br>
            <a:r>
              <a:rPr lang="en-GB" sz="1200" dirty="0" smtClean="0"/>
              <a:t> </a:t>
            </a:r>
            <a:endParaRPr lang="en-GB" sz="2400" dirty="0" smtClean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2400" dirty="0" smtClean="0"/>
              <a:t>If you have time, exchange written answers and comment on the progression you have made</a:t>
            </a:r>
          </a:p>
          <a:p>
            <a:pPr marL="514350" indent="-514350">
              <a:lnSpc>
                <a:spcPct val="90000"/>
              </a:lnSpc>
            </a:pPr>
            <a:endParaRPr lang="en-GB" sz="2400" dirty="0" smtClean="0"/>
          </a:p>
          <a:p>
            <a:pPr marL="514350" indent="-514350">
              <a:lnSpc>
                <a:spcPct val="90000"/>
              </a:lnSpc>
            </a:pPr>
            <a:r>
              <a:rPr lang="en-GB" sz="2400" b="1" dirty="0" smtClean="0"/>
              <a:t>Before leaving, collect a copy </a:t>
            </a:r>
            <a:br>
              <a:rPr lang="en-GB" sz="2400" b="1" dirty="0" smtClean="0"/>
            </a:br>
            <a:r>
              <a:rPr lang="en-GB" sz="2400" b="1" dirty="0" smtClean="0"/>
              <a:t>of a suggested solution from </a:t>
            </a:r>
            <a:br>
              <a:rPr lang="en-GB" sz="2400" b="1" dirty="0" smtClean="0"/>
            </a:br>
            <a:r>
              <a:rPr lang="en-GB" sz="2400" b="1" dirty="0" smtClean="0"/>
              <a:t>your instructor </a:t>
            </a:r>
            <a:r>
              <a:rPr lang="en-US" sz="24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u="sng" dirty="0" smtClean="0"/>
              <a:t>Activity 4 </a:t>
            </a:r>
            <a:br>
              <a:rPr lang="en-GB" sz="4400" u="sng" dirty="0" smtClean="0"/>
            </a:br>
            <a:r>
              <a:rPr lang="en-GB" sz="4400" u="sng" dirty="0" smtClean="0"/>
              <a:t>(work together, remaining time)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854" t="7270" r="7854"/>
          <a:stretch>
            <a:fillRect/>
          </a:stretch>
        </p:blipFill>
        <p:spPr bwMode="auto">
          <a:xfrm>
            <a:off x="5652120" y="4653136"/>
            <a:ext cx="2304256" cy="203147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332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Paragraph Structure, Topic Sentences, Transitions</vt:lpstr>
      <vt:lpstr>Learning Objectives</vt:lpstr>
      <vt:lpstr>Activity 1  (work together, then alone, 15 minutes)</vt:lpstr>
      <vt:lpstr>Activity 2   (work together, 15 minutes)</vt:lpstr>
      <vt:lpstr>Activity 2: Sample Solution </vt:lpstr>
      <vt:lpstr>Activity 3 (work alone, then together, 15 minutes)</vt:lpstr>
      <vt:lpstr>Activity 4  (work together, remaining time)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Paragraph Structure, Topic Sentences, Transitions</dc:title>
  <dc:creator>Anita</dc:creator>
  <cp:lastModifiedBy>Anita Restivo</cp:lastModifiedBy>
  <cp:revision>12</cp:revision>
  <dcterms:created xsi:type="dcterms:W3CDTF">2014-07-21T17:16:52Z</dcterms:created>
  <dcterms:modified xsi:type="dcterms:W3CDTF">2015-01-27T04:24:00Z</dcterms:modified>
</cp:coreProperties>
</file>